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62" r:id="rId2"/>
    <p:sldId id="323" r:id="rId3"/>
    <p:sldId id="261" r:id="rId4"/>
    <p:sldId id="302" r:id="rId5"/>
    <p:sldId id="356" r:id="rId6"/>
    <p:sldId id="357" r:id="rId7"/>
    <p:sldId id="344" r:id="rId8"/>
    <p:sldId id="308" r:id="rId9"/>
    <p:sldId id="285" r:id="rId10"/>
    <p:sldId id="263" r:id="rId11"/>
    <p:sldId id="329" r:id="rId12"/>
    <p:sldId id="406" r:id="rId13"/>
    <p:sldId id="328" r:id="rId14"/>
    <p:sldId id="355" r:id="rId15"/>
    <p:sldId id="375" r:id="rId16"/>
    <p:sldId id="393" r:id="rId17"/>
    <p:sldId id="334" r:id="rId18"/>
    <p:sldId id="407" r:id="rId19"/>
    <p:sldId id="330" r:id="rId20"/>
    <p:sldId id="384" r:id="rId21"/>
    <p:sldId id="380" r:id="rId22"/>
    <p:sldId id="389" r:id="rId23"/>
    <p:sldId id="335" r:id="rId24"/>
    <p:sldId id="336" r:id="rId25"/>
    <p:sldId id="339" r:id="rId26"/>
    <p:sldId id="340" r:id="rId27"/>
    <p:sldId id="343" r:id="rId28"/>
    <p:sldId id="338" r:id="rId29"/>
    <p:sldId id="278" r:id="rId30"/>
    <p:sldId id="391" r:id="rId31"/>
    <p:sldId id="424" r:id="rId32"/>
    <p:sldId id="416" r:id="rId33"/>
    <p:sldId id="411" r:id="rId34"/>
    <p:sldId id="390" r:id="rId35"/>
    <p:sldId id="420" r:id="rId36"/>
    <p:sldId id="428" r:id="rId37"/>
    <p:sldId id="423" r:id="rId38"/>
    <p:sldId id="395" r:id="rId39"/>
    <p:sldId id="415" r:id="rId40"/>
    <p:sldId id="419" r:id="rId41"/>
    <p:sldId id="399" r:id="rId42"/>
    <p:sldId id="400" r:id="rId43"/>
    <p:sldId id="402" r:id="rId44"/>
    <p:sldId id="401" r:id="rId45"/>
    <p:sldId id="421" r:id="rId46"/>
    <p:sldId id="412" r:id="rId47"/>
    <p:sldId id="413" r:id="rId48"/>
    <p:sldId id="316" r:id="rId49"/>
    <p:sldId id="418" r:id="rId50"/>
    <p:sldId id="318" r:id="rId51"/>
    <p:sldId id="319" r:id="rId52"/>
    <p:sldId id="320" r:id="rId53"/>
    <p:sldId id="426" r:id="rId54"/>
    <p:sldId id="282" r:id="rId55"/>
    <p:sldId id="305" r:id="rId56"/>
    <p:sldId id="397" r:id="rId57"/>
    <p:sldId id="392" r:id="rId58"/>
    <p:sldId id="381" r:id="rId59"/>
    <p:sldId id="376" r:id="rId60"/>
    <p:sldId id="383" r:id="rId61"/>
    <p:sldId id="354" r:id="rId62"/>
    <p:sldId id="342" r:id="rId63"/>
    <p:sldId id="352" r:id="rId64"/>
    <p:sldId id="353" r:id="rId65"/>
    <p:sldId id="422" r:id="rId66"/>
    <p:sldId id="404" r:id="rId67"/>
    <p:sldId id="405" r:id="rId68"/>
    <p:sldId id="427" r:id="rId69"/>
    <p:sldId id="364" r:id="rId70"/>
    <p:sldId id="348" r:id="rId71"/>
    <p:sldId id="350" r:id="rId72"/>
    <p:sldId id="349" r:id="rId73"/>
    <p:sldId id="359" r:id="rId74"/>
    <p:sldId id="408" r:id="rId75"/>
    <p:sldId id="360" r:id="rId76"/>
    <p:sldId id="369" r:id="rId77"/>
    <p:sldId id="370" r:id="rId78"/>
    <p:sldId id="371" r:id="rId79"/>
    <p:sldId id="367" r:id="rId80"/>
    <p:sldId id="368" r:id="rId81"/>
    <p:sldId id="372" r:id="rId82"/>
    <p:sldId id="361" r:id="rId83"/>
    <p:sldId id="363" r:id="rId84"/>
    <p:sldId id="373" r:id="rId85"/>
    <p:sldId id="365" r:id="rId86"/>
    <p:sldId id="377" r:id="rId87"/>
    <p:sldId id="366" r:id="rId88"/>
    <p:sldId id="374" r:id="rId89"/>
    <p:sldId id="345" r:id="rId90"/>
    <p:sldId id="425" r:id="rId91"/>
    <p:sldId id="382" r:id="rId92"/>
    <p:sldId id="409" r:id="rId93"/>
    <p:sldId id="410" r:id="rId94"/>
  </p:sldIdLst>
  <p:sldSz cx="9144000" cy="5143500" type="screen16x9"/>
  <p:notesSz cx="7315200" cy="9601200"/>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08D4E6-45DD-400F-BF1C-F53A642962EF}">
          <p14:sldIdLst>
            <p14:sldId id="262"/>
          </p14:sldIdLst>
        </p14:section>
        <p14:section name="Intro" id="{21876008-F7B6-4665-9CDC-C3F06A4B1815}">
          <p14:sldIdLst>
            <p14:sldId id="323"/>
            <p14:sldId id="261"/>
            <p14:sldId id="302"/>
            <p14:sldId id="356"/>
            <p14:sldId id="357"/>
            <p14:sldId id="344"/>
            <p14:sldId id="308"/>
            <p14:sldId id="285"/>
            <p14:sldId id="263"/>
            <p14:sldId id="329"/>
          </p14:sldIdLst>
        </p14:section>
        <p14:section name="Opportunities and Risks" id="{2E1B1403-6B92-43A0-AAFF-54766ACE637F}">
          <p14:sldIdLst>
            <p14:sldId id="406"/>
            <p14:sldId id="328"/>
            <p14:sldId id="355"/>
            <p14:sldId id="375"/>
            <p14:sldId id="393"/>
            <p14:sldId id="334"/>
          </p14:sldIdLst>
        </p14:section>
        <p14:section name="Basics of the Blockchain" id="{06D1C618-A29B-405E-9640-FE55F02C3512}">
          <p14:sldIdLst>
            <p14:sldId id="407"/>
            <p14:sldId id="330"/>
            <p14:sldId id="384"/>
            <p14:sldId id="380"/>
            <p14:sldId id="389"/>
            <p14:sldId id="335"/>
            <p14:sldId id="336"/>
            <p14:sldId id="339"/>
            <p14:sldId id="340"/>
            <p14:sldId id="343"/>
          </p14:sldIdLst>
        </p14:section>
        <p14:section name="Distribution Models" id="{7FEF1F30-F579-4158-A7E6-FE7453D62E6C}">
          <p14:sldIdLst>
            <p14:sldId id="338"/>
            <p14:sldId id="278"/>
          </p14:sldIdLst>
        </p14:section>
        <p14:section name="Surviving your company’s Blockchain initiative" id="{8DC86B01-3F94-4478-835A-714E35D26D5B}">
          <p14:sldIdLst>
            <p14:sldId id="391"/>
            <p14:sldId id="424"/>
            <p14:sldId id="416"/>
            <p14:sldId id="411"/>
            <p14:sldId id="390"/>
            <p14:sldId id="420"/>
            <p14:sldId id="428"/>
            <p14:sldId id="423"/>
            <p14:sldId id="395"/>
            <p14:sldId id="415"/>
            <p14:sldId id="419"/>
          </p14:sldIdLst>
        </p14:section>
        <p14:section name="Blockchain as a Service" id="{ABB3E6C5-7876-40ED-A78D-ADC9B2EB1BC8}">
          <p14:sldIdLst>
            <p14:sldId id="399"/>
            <p14:sldId id="400"/>
            <p14:sldId id="402"/>
            <p14:sldId id="401"/>
          </p14:sldIdLst>
        </p14:section>
        <p14:section name="The blockchain Risk Assessment" id="{E9051549-A230-48B2-A6E1-04B86D962FBD}">
          <p14:sldIdLst>
            <p14:sldId id="421"/>
            <p14:sldId id="412"/>
            <p14:sldId id="413"/>
            <p14:sldId id="316"/>
            <p14:sldId id="418"/>
            <p14:sldId id="318"/>
            <p14:sldId id="319"/>
            <p14:sldId id="320"/>
          </p14:sldIdLst>
        </p14:section>
        <p14:section name="Identity Services" id="{6F62AE00-56A6-4FFB-A30D-FC2F38994269}">
          <p14:sldIdLst>
            <p14:sldId id="426"/>
            <p14:sldId id="282"/>
            <p14:sldId id="305"/>
          </p14:sldIdLst>
        </p14:section>
        <p14:section name="Conclusions" id="{63839E57-2D14-4128-A26F-97F84D56EF82}">
          <p14:sldIdLst>
            <p14:sldId id="397"/>
            <p14:sldId id="392"/>
            <p14:sldId id="381"/>
            <p14:sldId id="376"/>
            <p14:sldId id="383"/>
          </p14:sldIdLst>
        </p14:section>
        <p14:section name="Bonus Slides" id="{48A250EE-881A-416A-B2AA-05D0B4A2D169}">
          <p14:sldIdLst>
            <p14:sldId id="354"/>
          </p14:sldIdLst>
        </p14:section>
        <p14:section name="Bonus - GDPR and Blockchain" id="{7C05E29A-9E50-4491-9CC9-2A36E84F1365}">
          <p14:sldIdLst>
            <p14:sldId id="342"/>
          </p14:sldIdLst>
        </p14:section>
        <p14:section name="Bonus: e-voting and Blockchain" id="{AE38FD66-73D2-4EC6-AA18-24D185B2EDBD}">
          <p14:sldIdLst>
            <p14:sldId id="352"/>
            <p14:sldId id="353"/>
          </p14:sldIdLst>
        </p14:section>
        <p14:section name="Bonus: glossary" id="{4ACB015E-5D1A-4D2F-BD58-95F7D44CCB2B}">
          <p14:sldIdLst>
            <p14:sldId id="422"/>
            <p14:sldId id="404"/>
            <p14:sldId id="405"/>
          </p14:sldIdLst>
        </p14:section>
        <p14:section name="Bonus: Gartner security model" id="{86D9BE98-0187-49CA-9C9A-BD7FB3B5C117}">
          <p14:sldIdLst>
            <p14:sldId id="427"/>
          </p14:sldIdLst>
        </p14:section>
        <p14:section name="Bonus: Consensus Mechanisms" id="{FE5D7ACF-D06C-4C3B-B764-103B0D79FA8D}">
          <p14:sldIdLst>
            <p14:sldId id="364"/>
            <p14:sldId id="348"/>
            <p14:sldId id="350"/>
            <p14:sldId id="349"/>
            <p14:sldId id="359"/>
          </p14:sldIdLst>
        </p14:section>
        <p14:section name="Bonus: Bitcoin" id="{7FC497F3-9791-45DB-B51F-64A4435C8013}">
          <p14:sldIdLst>
            <p14:sldId id="408"/>
            <p14:sldId id="360"/>
            <p14:sldId id="369"/>
            <p14:sldId id="370"/>
            <p14:sldId id="371"/>
            <p14:sldId id="367"/>
            <p14:sldId id="368"/>
            <p14:sldId id="372"/>
            <p14:sldId id="361"/>
            <p14:sldId id="363"/>
            <p14:sldId id="373"/>
            <p14:sldId id="365"/>
            <p14:sldId id="377"/>
          </p14:sldIdLst>
        </p14:section>
        <p14:section name="Bonus: Ethereum" id="{D1814C4A-1966-4E82-AE02-71DC42BCAA3D}">
          <p14:sldIdLst>
            <p14:sldId id="366"/>
            <p14:sldId id="374"/>
            <p14:sldId id="345"/>
            <p14:sldId id="425"/>
          </p14:sldIdLst>
        </p14:section>
        <p14:section name="Bonus: Smart Contracts" id="{45C95B04-F424-4701-8403-536E2C926158}">
          <p14:sldIdLst>
            <p14:sldId id="382"/>
          </p14:sldIdLst>
        </p14:section>
        <p14:section name="Bonus: Hyperledger" id="{CFDD1C59-C2DD-4249-878F-310E387FD3AA}">
          <p14:sldIdLst>
            <p14:sldId id="409"/>
            <p14:sldId id="410"/>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F86"/>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906" autoAdjust="0"/>
    <p:restoredTop sz="52448" autoAdjust="0"/>
  </p:normalViewPr>
  <p:slideViewPr>
    <p:cSldViewPr snapToGrid="0" snapToObjects="1">
      <p:cViewPr varScale="1">
        <p:scale>
          <a:sx n="50" d="100"/>
          <a:sy n="50" d="100"/>
        </p:scale>
        <p:origin x="-1710" y="-90"/>
      </p:cViewPr>
      <p:guideLst>
        <p:guide orient="horz" pos="1620"/>
        <p:guide pos="2880"/>
      </p:guideLst>
    </p:cSldViewPr>
  </p:slideViewPr>
  <p:outlineViewPr>
    <p:cViewPr>
      <p:scale>
        <a:sx n="33" d="100"/>
        <a:sy n="33" d="100"/>
      </p:scale>
      <p:origin x="0" y="69138"/>
    </p:cViewPr>
  </p:outlineViewPr>
  <p:notesTextViewPr>
    <p:cViewPr>
      <p:scale>
        <a:sx n="100" d="100"/>
        <a:sy n="100" d="100"/>
      </p:scale>
      <p:origin x="0" y="0"/>
    </p:cViewPr>
  </p:notesTextViewPr>
  <p:sorterViewPr>
    <p:cViewPr>
      <p:scale>
        <a:sx n="66" d="100"/>
        <a:sy n="66" d="100"/>
      </p:scale>
      <p:origin x="0" y="3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05D1FBA-E5C9-4843-AC70-1E67970D371C}" type="datetimeFigureOut">
              <a:rPr lang="en-GB" smtClean="0"/>
              <a:t>01/11/2018</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42793C7-65A8-463F-B7FE-614885B150DE}" type="slidenum">
              <a:rPr lang="en-GB" smtClean="0"/>
              <a:t>‹#›</a:t>
            </a:fld>
            <a:endParaRPr lang="en-GB"/>
          </a:p>
        </p:txBody>
      </p:sp>
    </p:spTree>
    <p:extLst>
      <p:ext uri="{BB962C8B-B14F-4D97-AF65-F5344CB8AC3E}">
        <p14:creationId xmlns:p14="http://schemas.microsoft.com/office/powerpoint/2010/main" val="362788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1</a:t>
            </a:fld>
            <a:endParaRPr lang="en-GB"/>
          </a:p>
        </p:txBody>
      </p:sp>
    </p:spTree>
    <p:extLst>
      <p:ext uri="{BB962C8B-B14F-4D97-AF65-F5344CB8AC3E}">
        <p14:creationId xmlns:p14="http://schemas.microsoft.com/office/powerpoint/2010/main" val="357851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12</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Blockchain in itself</a:t>
            </a:r>
          </a:p>
          <a:p>
            <a:pPr marL="181240" indent="-181240">
              <a:buFont typeface="Arial" panose="020B0604020202020204" pitchFamily="34" charset="0"/>
              <a:buChar char="•"/>
            </a:pPr>
            <a:r>
              <a:rPr lang="en-GB" dirty="0" smtClean="0"/>
              <a:t>does not necessarily provide more enterprise security,</a:t>
            </a:r>
          </a:p>
          <a:p>
            <a:pPr marL="181240" indent="-181240">
              <a:buFont typeface="Arial" panose="020B0604020202020204" pitchFamily="34" charset="0"/>
              <a:buChar char="•"/>
            </a:pPr>
            <a:r>
              <a:rPr lang="en-GB" dirty="0" smtClean="0"/>
              <a:t>it may be too slow to use,</a:t>
            </a:r>
          </a:p>
          <a:p>
            <a:pPr marL="181240" indent="-181240">
              <a:buFont typeface="Arial" panose="020B0604020202020204" pitchFamily="34" charset="0"/>
              <a:buChar char="•"/>
            </a:pPr>
            <a:r>
              <a:rPr lang="en-GB" dirty="0" smtClean="0"/>
              <a:t>governance processes are not automatically solved,</a:t>
            </a:r>
          </a:p>
          <a:p>
            <a:pPr marL="181240" indent="-181240">
              <a:buFont typeface="Arial" panose="020B0604020202020204" pitchFamily="34" charset="0"/>
              <a:buChar char="•"/>
            </a:pPr>
            <a:r>
              <a:rPr lang="en-GB" dirty="0" smtClean="0"/>
              <a:t>it does not mean you can zero your IT infrastructure and you can ignore things such as backups – </a:t>
            </a:r>
          </a:p>
          <a:p>
            <a:pPr marL="181240" indent="-181240">
              <a:buFont typeface="Arial" panose="020B0604020202020204" pitchFamily="34" charset="0"/>
              <a:buChar char="•"/>
            </a:pPr>
            <a:r>
              <a:rPr lang="en-GB" dirty="0" smtClean="0"/>
              <a:t>and neither that attacks are inherently avoided (both from external and internal entities).</a:t>
            </a:r>
          </a:p>
          <a:p>
            <a:endParaRPr lang="en-GB" dirty="0" smtClean="0"/>
          </a:p>
          <a:p>
            <a:r>
              <a:rPr lang="en-GB" dirty="0" smtClean="0"/>
              <a:t>In this presentation, it will be analysed whether a blockchain is indeed the appropriate technical solution for particular application scenarios. The presentation will provide a structured methodology to determine the appropriate technical solution to solve a particular application problem. Given the methodology, we analyse some example use cases to get the public started with it, we present the attack surface for general blockchain technologies, and conclude the with an outlook for further opportunities.</a:t>
            </a:r>
          </a:p>
        </p:txBody>
      </p:sp>
      <p:sp>
        <p:nvSpPr>
          <p:cNvPr id="4" name="Slide Number Placeholder 3"/>
          <p:cNvSpPr>
            <a:spLocks noGrp="1"/>
          </p:cNvSpPr>
          <p:nvPr>
            <p:ph type="sldNum" sz="quarter" idx="10"/>
          </p:nvPr>
        </p:nvSpPr>
        <p:spPr/>
        <p:txBody>
          <a:bodyPr/>
          <a:lstStyle/>
          <a:p>
            <a:fld id="{942793C7-65A8-463F-B7FE-614885B150DE}" type="slidenum">
              <a:rPr lang="en-GB" smtClean="0"/>
              <a:t>13</a:t>
            </a:fld>
            <a:endParaRPr lang="en-GB"/>
          </a:p>
        </p:txBody>
      </p:sp>
    </p:spTree>
    <p:extLst>
      <p:ext uri="{BB962C8B-B14F-4D97-AF65-F5344CB8AC3E}">
        <p14:creationId xmlns:p14="http://schemas.microsoft.com/office/powerpoint/2010/main" val="23301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smtClean="0"/>
              <a:t>Benefits </a:t>
            </a:r>
            <a:r>
              <a:rPr lang="en-GB" sz="1300" dirty="0"/>
              <a:t>and Uses - Some of the known core advantages of a blockchain architecture include the following:</a:t>
            </a:r>
            <a:endParaRPr lang="en-GB" dirty="0" smtClean="0">
              <a:effectLst/>
            </a:endParaRPr>
          </a:p>
          <a:p>
            <a:pPr marL="181240" indent="-181240" defTabSz="966612">
              <a:buFont typeface="Arial" panose="020B0604020202020204" pitchFamily="34" charset="0"/>
              <a:buChar char="•"/>
              <a:defRPr/>
            </a:pPr>
            <a:r>
              <a:rPr lang="en-GB" sz="1300" dirty="0"/>
              <a:t>Mitigating Trust and Transparency Issues. Blockchain is based on a distributed and decentralized architecture. Depending on the particular blockchain platform, all transactions are made available to interested parties via the blockchain. The notion of "interested parties" can vary depending on requirements (for example, enterprise-oriented blockchains may only be limited to the enterprise itself). </a:t>
            </a:r>
            <a:r>
              <a:rPr lang="en-US" sz="1300" dirty="0"/>
              <a:t>The blockchain, in theory, is not controlled by a central authority, thus providing transparency, community control and data integrity.</a:t>
            </a:r>
            <a:endParaRPr lang="en-GB" sz="1300" dirty="0"/>
          </a:p>
          <a:p>
            <a:pPr marL="181240" indent="-181240">
              <a:buFont typeface="Arial" panose="020B0604020202020204" pitchFamily="34" charset="0"/>
              <a:buChar char="•"/>
            </a:pPr>
            <a:r>
              <a:rPr lang="en-GB" sz="1300" dirty="0"/>
              <a:t>Use cases abound,</a:t>
            </a:r>
            <a:r>
              <a:rPr lang="en-GB" dirty="0" smtClean="0">
                <a:effectLst/>
              </a:rPr>
              <a:t> </a:t>
            </a:r>
            <a:r>
              <a:rPr lang="en-GB" sz="1300" dirty="0"/>
              <a:t>and technology evangelists have promoted the idea of decentralization wherever there is a centralized trust arbiter. For example, the U.K. government is currently considering privatized alternatives to its Land Registry.</a:t>
            </a:r>
            <a:r>
              <a:rPr lang="en-GB" dirty="0" smtClean="0">
                <a:effectLst/>
              </a:rPr>
              <a:t> </a:t>
            </a:r>
            <a:r>
              <a:rPr lang="en-GB" sz="1300" dirty="0"/>
              <a:t>A blockchain-enabled replacement would allow any interested individual to discover ownership of land, while also ensuring that transfer of ownership does not occur without the authorized consent of interested parties (for example, a financial institution holding the property as security on a loan). Other potential uses in the information security space include notification of fraud between consortium members, verification or repudiation of identity proofing, and the distribution, verification and revocation of public keys in an extension to public-key infrastructure (PKI).</a:t>
            </a:r>
            <a:endParaRPr lang="en-GB" dirty="0" smtClean="0">
              <a:effectLst/>
            </a:endParaRPr>
          </a:p>
          <a:p>
            <a:endParaRPr lang="en-GB" sz="1300" dirty="0"/>
          </a:p>
          <a:p>
            <a:r>
              <a:rPr lang="en-GB" sz="1300" dirty="0"/>
              <a:t>Other benefits related to trust and transparency are:</a:t>
            </a:r>
            <a:endParaRPr lang="en-GB" dirty="0" smtClean="0">
              <a:effectLst/>
            </a:endParaRPr>
          </a:p>
          <a:p>
            <a:pPr marL="181240" indent="-181240">
              <a:buFont typeface="Arial" panose="020B0604020202020204" pitchFamily="34" charset="0"/>
              <a:buChar char="•"/>
            </a:pPr>
            <a:r>
              <a:rPr lang="en-GB" sz="1300" dirty="0"/>
              <a:t>The ability for independent nodes to converge on a consensus of the latest version of a large dataset.</a:t>
            </a:r>
            <a:endParaRPr lang="en-GB" dirty="0" smtClean="0">
              <a:effectLst/>
            </a:endParaRPr>
          </a:p>
          <a:p>
            <a:pPr marL="181240" indent="-181240">
              <a:buFont typeface="Arial" panose="020B0604020202020204" pitchFamily="34" charset="0"/>
              <a:buChar char="•"/>
            </a:pPr>
            <a:r>
              <a:rPr lang="en-GB" sz="1300" dirty="0"/>
              <a:t>The ability for any well-connected node to determine whether a transaction does or does not exist in the dataset. The certainty of determination improves as convergence increases.</a:t>
            </a:r>
            <a:endParaRPr lang="en-GB" dirty="0" smtClean="0">
              <a:effectLst/>
            </a:endParaRPr>
          </a:p>
          <a:p>
            <a:endParaRPr lang="en-GB" sz="1300" dirty="0"/>
          </a:p>
          <a:p>
            <a:r>
              <a:rPr lang="en-GB" sz="1300" dirty="0"/>
              <a:t>Managing and Ensuring the Integrity of Digital Assets</a:t>
            </a:r>
            <a:endParaRPr lang="en-GB" b="1" dirty="0" smtClean="0">
              <a:effectLst/>
            </a:endParaRPr>
          </a:p>
          <a:p>
            <a:pPr marL="181240" indent="-181240">
              <a:buFont typeface="Arial" panose="020B0604020202020204" pitchFamily="34" charset="0"/>
              <a:buChar char="•"/>
            </a:pPr>
            <a:r>
              <a:rPr lang="en-GB" sz="1300" dirty="0"/>
              <a:t>Since blockchain has the ability to mitigate trust and transparency concerns, ensuring integrity is an inherited outcome. One of the key aspects that ensures the integrity of data is that all transactions are digitally signed, and a consensus system is leveraged to mitigate against fraud and ensure the overall functioning of the blockchain system.</a:t>
            </a:r>
            <a:r>
              <a:rPr lang="en-GB" dirty="0" smtClean="0">
                <a:effectLst/>
              </a:rPr>
              <a:t> </a:t>
            </a:r>
            <a:r>
              <a:rPr lang="en-GB" sz="1300" dirty="0"/>
              <a:t>The consensus approach will differ depending on the nature and application for the blockchain system. Once the data or transaction meets the consensus requirements, it is placed in the immutable public ledger. Tampering, or attempts at fraud of this ledger, are made evident through the cryptographic nature of the entities/blocks within the blockchain itself. Most importantly, the cryptographic binding of all the elements, or blocks, in a blockchain and the associated data are stored in the ledger for as long as the blockchain system is in existence.</a:t>
            </a:r>
            <a:endParaRPr lang="en-GB" dirty="0" smtClean="0">
              <a:effectLst/>
            </a:endParaRPr>
          </a:p>
          <a:p>
            <a:endParaRPr lang="en-GB" sz="1300" dirty="0"/>
          </a:p>
          <a:p>
            <a:r>
              <a:rPr lang="en-GB" sz="1300" dirty="0"/>
              <a:t>Increasing Fault Tolerance and Resilience</a:t>
            </a:r>
            <a:endParaRPr lang="en-GB" b="1" dirty="0" smtClean="0">
              <a:effectLst/>
            </a:endParaRPr>
          </a:p>
          <a:p>
            <a:pPr marL="181240" indent="-181240">
              <a:buFont typeface="Arial" panose="020B0604020202020204" pitchFamily="34" charset="0"/>
              <a:buChar char="•"/>
            </a:pPr>
            <a:r>
              <a:rPr lang="en-GB" sz="1300" dirty="0"/>
              <a:t>The decentralized and distributed nature of blockchain provides a level of fault tolerance and resilience. In an ideal blockchain system, if nodes are diverse and distributed — both from a system and location perspective — mitigation against brute-force attacks (such as denial of service [DOS] or distributed DOS [DDOS] attacks) can be achieved. As the number of nodes in the system increases, so does the ability to mitigate against faults and resilience. This is a critical benefit for SRM leaders to consider. However, volume, diversity and distribution of these nodes need to be accounted for when considering this benefit.</a:t>
            </a:r>
            <a:endParaRPr lang="en-GB" dirty="0" smtClean="0">
              <a:effectLst/>
            </a:endParaRPr>
          </a:p>
          <a:p>
            <a:pPr marL="181240" indent="-181240">
              <a:buFont typeface="Arial" panose="020B0604020202020204" pitchFamily="34" charset="0"/>
              <a:buChar char="•"/>
            </a:pPr>
            <a:r>
              <a:rPr lang="en-US" sz="1300" dirty="0"/>
              <a:t>When looking for the business case of using distributed ledger technology, you need to consider the merits of the technology as well as the new economic systems that it creates. Whereas use of the technology can reduce cost, especially in interactions with other parties, token economies can create completely new ways to interact with customers, to innovate business models, and opportunities beyond that.</a:t>
            </a:r>
            <a:endParaRPr lang="en-GB" sz="1300" dirty="0"/>
          </a:p>
          <a:p>
            <a:endParaRPr lang="en-GB" sz="1300" dirty="0"/>
          </a:p>
          <a:p>
            <a:r>
              <a:rPr lang="en-GB" sz="1200" dirty="0" smtClean="0"/>
              <a:t>Source: Gartner</a:t>
            </a:r>
          </a:p>
        </p:txBody>
      </p:sp>
      <p:sp>
        <p:nvSpPr>
          <p:cNvPr id="4" name="Slide Number Placeholder 3"/>
          <p:cNvSpPr>
            <a:spLocks noGrp="1"/>
          </p:cNvSpPr>
          <p:nvPr>
            <p:ph type="sldNum" sz="quarter" idx="10"/>
          </p:nvPr>
        </p:nvSpPr>
        <p:spPr/>
        <p:txBody>
          <a:bodyPr/>
          <a:lstStyle/>
          <a:p>
            <a:fld id="{942793C7-65A8-463F-B7FE-614885B150DE}" type="slidenum">
              <a:rPr lang="en-GB" smtClean="0"/>
              <a:t>14</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smtClean="0"/>
              <a:t>Risks</a:t>
            </a:r>
            <a:r>
              <a:rPr lang="en-GB" sz="1300" b="1" dirty="0" smtClean="0"/>
              <a:t> </a:t>
            </a:r>
            <a:r>
              <a:rPr lang="en-GB" sz="1300" b="1" dirty="0"/>
              <a:t>- </a:t>
            </a:r>
            <a:r>
              <a:rPr lang="en-GB" sz="1300" dirty="0"/>
              <a:t>Implementing a blockchain architecture can carry the following risks:</a:t>
            </a:r>
            <a:endParaRPr lang="en-GB" dirty="0" smtClean="0">
              <a:effectLst/>
            </a:endParaRPr>
          </a:p>
          <a:p>
            <a:pPr marL="181240" indent="-181240">
              <a:buFont typeface="Arial" panose="020B0604020202020204" pitchFamily="34" charset="0"/>
              <a:buChar char="•"/>
            </a:pPr>
            <a:r>
              <a:rPr lang="en-GB" sz="1300" dirty="0"/>
              <a:t>Marketing Hype and an Inconsistent Definition</a:t>
            </a:r>
            <a:endParaRPr lang="en-GB" b="1" dirty="0" smtClean="0">
              <a:effectLst/>
            </a:endParaRPr>
          </a:p>
          <a:p>
            <a:pPr lvl="1"/>
            <a:r>
              <a:rPr lang="en-GB" sz="1300" dirty="0"/>
              <a:t>The definition of blockchain and the applications thereof are highly fluid. Specific implementations vary in functionality, and many proposed solutions are yet to emerge from the conceptual stage. Outside of bitcoin, it is difficult to pierce through the evangelistic marketing hype, which distracts attention from the development of a targeted set of potential use cases.</a:t>
            </a:r>
            <a:endParaRPr lang="en-GB" dirty="0" smtClean="0">
              <a:effectLst/>
            </a:endParaRPr>
          </a:p>
          <a:p>
            <a:pPr marL="181240" indent="-181240">
              <a:buFont typeface="Arial" panose="020B0604020202020204" pitchFamily="34" charset="0"/>
              <a:buChar char="•"/>
            </a:pPr>
            <a:r>
              <a:rPr lang="en-GB" sz="1300" dirty="0"/>
              <a:t>Scalability</a:t>
            </a:r>
            <a:endParaRPr lang="en-GB" b="1" dirty="0" smtClean="0">
              <a:effectLst/>
            </a:endParaRPr>
          </a:p>
          <a:p>
            <a:pPr lvl="1"/>
            <a:r>
              <a:rPr lang="en-GB" sz="1300" dirty="0"/>
              <a:t>As transactions, data, devices and identities explode, so does the requirement to manage and store all </a:t>
            </a:r>
            <a:r>
              <a:rPr lang="en-GB" sz="1300" dirty="0" err="1"/>
              <a:t>artifacts</a:t>
            </a:r>
            <a:r>
              <a:rPr lang="en-GB" sz="1300" dirty="0"/>
              <a:t> relating to them. Therefore, SRM leaders need to ensure that they have a secure and scalable approach so they can succeed in coming years. Depending on the blockchain system itself, downstream applications and the distribution of nodes, scale can be a possible benefit; however, it is currently considered a risk factor. Scale is an active area of research and development for the blockchain community, and researchers are seeking to move away from traditional distributed consensus mechanisms toward methods that will scale to potentially millions of nodes.</a:t>
            </a:r>
            <a:endParaRPr lang="en-GB" dirty="0" smtClean="0">
              <a:effectLst/>
            </a:endParaRPr>
          </a:p>
          <a:p>
            <a:pPr lvl="1"/>
            <a:r>
              <a:rPr lang="en-GB" sz="1300" dirty="0"/>
              <a:t>For example, applications that require the management and tracking of a high volume of assets and/or transaction blockchains' distributed architecture complement use cases that require high degrees of scalability (such as managing devices with the </a:t>
            </a:r>
            <a:r>
              <a:rPr lang="en-GB" sz="1300" dirty="0" err="1"/>
              <a:t>IoT</a:t>
            </a:r>
            <a:r>
              <a:rPr lang="en-GB" sz="1300" dirty="0"/>
              <a:t>). Rather than rely on a centralized and clustered database, blockchain-based solutions would leverage the decentralized and distributed nodes to provide highly scalable infrastructure.</a:t>
            </a:r>
          </a:p>
          <a:p>
            <a:pPr marL="181240" indent="-181240">
              <a:buFont typeface="Arial" panose="020B0604020202020204" pitchFamily="34" charset="0"/>
              <a:buChar char="•"/>
            </a:pPr>
            <a:r>
              <a:rPr lang="en-GB" sz="1300" dirty="0"/>
              <a:t>Response Time</a:t>
            </a:r>
          </a:p>
          <a:p>
            <a:pPr lvl="1"/>
            <a:r>
              <a:rPr lang="en-GB" sz="1300" dirty="0"/>
              <a:t>In order to increase scale and responsiveness, vendors (such as </a:t>
            </a:r>
            <a:r>
              <a:rPr lang="en-GB" sz="1300" dirty="0" err="1"/>
              <a:t>Guardtime</a:t>
            </a:r>
            <a:r>
              <a:rPr lang="en-GB" sz="1300" dirty="0"/>
              <a:t>) leverage data and asset object hashes, and store those in the blockchain, rather than the entire object itself. However, transactions per second (</a:t>
            </a:r>
            <a:r>
              <a:rPr lang="en-GB" sz="1300" dirty="0" err="1"/>
              <a:t>tps</a:t>
            </a:r>
            <a:r>
              <a:rPr lang="en-GB" sz="1300" dirty="0"/>
              <a:t>), a critical metric when determining performance, remains poor with most blockchain systems today. Nevertheless, technology providers (such as </a:t>
            </a:r>
            <a:r>
              <a:rPr lang="en-GB" sz="1300" dirty="0" err="1"/>
              <a:t>BigchainDB</a:t>
            </a:r>
            <a:r>
              <a:rPr lang="en-GB" sz="1300" dirty="0"/>
              <a:t>) are focused on building a scalable and responsive blockchain-based database, with </a:t>
            </a:r>
            <a:r>
              <a:rPr lang="en-GB" sz="1300" dirty="0" err="1"/>
              <a:t>tps</a:t>
            </a:r>
            <a:r>
              <a:rPr lang="en-GB" sz="1300" dirty="0"/>
              <a:t> as a critical metric. As blockchain technologies and approaches mature, the number of use cases and applications that require scale will likely be better fulfilled.</a:t>
            </a:r>
            <a:endParaRPr lang="en-GB" dirty="0" smtClean="0">
              <a:effectLst/>
            </a:endParaRPr>
          </a:p>
          <a:p>
            <a:pPr marL="181240" indent="-181240">
              <a:buFont typeface="Arial" panose="020B0604020202020204" pitchFamily="34" charset="0"/>
              <a:buChar char="•"/>
            </a:pPr>
            <a:r>
              <a:rPr lang="en-GB" sz="1300" dirty="0"/>
              <a:t>Blockchain Is Not Immune to Cyberattacks or Fraud</a:t>
            </a:r>
            <a:endParaRPr lang="en-GB" b="1" dirty="0" smtClean="0">
              <a:effectLst/>
            </a:endParaRPr>
          </a:p>
          <a:p>
            <a:pPr lvl="1"/>
            <a:r>
              <a:rPr lang="en-GB" sz="1300" dirty="0"/>
              <a:t>Initial blockchain deployments (such as bitcoin) have proven to be quite resilient. However, the burden of security has moved from the network to the endpoints that are writing to the blockchain. In fact, a number of academic and other research organizations have created a threat taxonomy, codified by perceived risk.</a:t>
            </a:r>
            <a:r>
              <a:rPr lang="en-GB" dirty="0" smtClean="0">
                <a:effectLst/>
              </a:rPr>
              <a:t>  </a:t>
            </a:r>
            <a:r>
              <a:rPr lang="en-GB" sz="1300" dirty="0"/>
              <a:t>Like many cryptographic systems, vulnerabilities normally occur in ancillary system components (such as operating systems), networking protocols and some security-related areas (such as key management, protection and distribution). The most recent high-profile attack on Ethereum, which allowed attackers to steal $31 million from a variety of crypto-wallets,</a:t>
            </a:r>
            <a:r>
              <a:rPr lang="en-GB" dirty="0" smtClean="0">
                <a:effectLst/>
              </a:rPr>
              <a:t> </a:t>
            </a:r>
            <a:r>
              <a:rPr lang="en-GB" sz="1300" dirty="0"/>
              <a:t>demonstrates how attackers search for weaknesses across blockchain system dependencies (in this case it was a heavily-relied-upon library that related to the crypto-wallet).</a:t>
            </a:r>
            <a:endParaRPr lang="en-GB" dirty="0" smtClean="0">
              <a:effectLst/>
            </a:endParaRPr>
          </a:p>
          <a:p>
            <a:pPr lvl="1"/>
            <a:r>
              <a:rPr lang="en-GB" sz="1300" dirty="0"/>
              <a:t>It is naïve to rely solely on the apparent robustness of cryptographic algorithms for security. Blockchain security can best be defined as the least common denominator of the cryptography, associated key management, software implementation and the operating system(s) upon which the blockchain platform operates. Although, SRM leaders will need to ensure that the blockchain systems allow for crypto-agility.</a:t>
            </a:r>
            <a:endParaRPr lang="en-GB" dirty="0" smtClean="0">
              <a:effectLst/>
            </a:endParaRPr>
          </a:p>
          <a:p>
            <a:pPr lvl="1"/>
            <a:r>
              <a:rPr lang="en-GB" sz="1300" dirty="0"/>
              <a:t>The attack on the Distributed Autonomous Organization (DAO), which involved the exploitation of weaknesses in smart contracts based on the Ethereum blockchain, executed cryptographically sound operations (see Note 1).</a:t>
            </a:r>
            <a:endParaRPr lang="en-GB" dirty="0" smtClean="0">
              <a:effectLst/>
            </a:endParaRPr>
          </a:p>
          <a:p>
            <a:pPr marL="181240" indent="-181240">
              <a:buFont typeface="Arial" panose="020B0604020202020204" pitchFamily="34" charset="0"/>
              <a:buChar char="•"/>
            </a:pPr>
            <a:r>
              <a:rPr lang="en-GB" sz="1300" dirty="0"/>
              <a:t>The Difficulty in Assessing Risk and Exposure Across the Range of Blockchain Offerings</a:t>
            </a:r>
            <a:endParaRPr lang="en-GB" b="1" dirty="0" smtClean="0">
              <a:effectLst/>
            </a:endParaRPr>
          </a:p>
          <a:p>
            <a:pPr lvl="1"/>
            <a:r>
              <a:rPr lang="en-GB" sz="1300" dirty="0"/>
              <a:t>SRM leaders must ensure that they treat governance and accountability separate from blockchain technology.</a:t>
            </a:r>
            <a:endParaRPr lang="en-GB" dirty="0" smtClean="0">
              <a:effectLst/>
            </a:endParaRPr>
          </a:p>
          <a:p>
            <a:pPr lvl="1"/>
            <a:r>
              <a:rPr lang="en-GB" sz="1300" dirty="0"/>
              <a:t>First, with the increasing range of blockchain offerings, it is difficult to construct a detailed threat model on which to perform a risk assessment. Second, blockchain is a complex technological system, and can lack the clarity of oversight and auditability that more traditional systems offer. It is relatively simple to explain traditional electoral systems to a constituency. However, intricate and subtle flaws in software architectures require considerable skills and expertise to understand. As a result, compliance and enforcement costs may increase, not decrease, as some regulatory environments require oversight and accountability that are difficult to achieve with blockchain.</a:t>
            </a:r>
            <a:endParaRPr lang="en-GB" dirty="0" smtClean="0">
              <a:effectLst/>
            </a:endParaRPr>
          </a:p>
          <a:p>
            <a:pPr lvl="1"/>
            <a:r>
              <a:rPr lang="en-GB" sz="1300" dirty="0"/>
              <a:t>Overall, blockchain is new, and people don't understand it. The complexity of blockchain makes it difficult to accurately assess risk, and exposure remains a challenge. In addition, this is exacerbated because there are currently no common standards or regulations.</a:t>
            </a:r>
            <a:endParaRPr lang="en-GB" dirty="0" smtClean="0">
              <a:effectLst/>
            </a:endParaRPr>
          </a:p>
          <a:p>
            <a:endParaRPr lang="en-GB" dirty="0" smtClean="0"/>
          </a:p>
          <a:p>
            <a:r>
              <a:rPr lang="en-GB" sz="1200" dirty="0" smtClean="0"/>
              <a:t>Source: Gartner</a:t>
            </a:r>
          </a:p>
        </p:txBody>
      </p:sp>
      <p:sp>
        <p:nvSpPr>
          <p:cNvPr id="4" name="Slide Number Placeholder 3"/>
          <p:cNvSpPr>
            <a:spLocks noGrp="1"/>
          </p:cNvSpPr>
          <p:nvPr>
            <p:ph type="sldNum" sz="quarter" idx="10"/>
          </p:nvPr>
        </p:nvSpPr>
        <p:spPr/>
        <p:txBody>
          <a:bodyPr/>
          <a:lstStyle/>
          <a:p>
            <a:fld id="{942793C7-65A8-463F-B7FE-614885B150DE}" type="slidenum">
              <a:rPr lang="en-GB" smtClean="0"/>
              <a:t>15</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Trusted Computing and </a:t>
            </a:r>
            <a:r>
              <a:rPr lang="en-GB" sz="1300" dirty="0" err="1"/>
              <a:t>Trustless</a:t>
            </a:r>
            <a:r>
              <a:rPr lang="en-GB" sz="1300" dirty="0"/>
              <a:t> Transactions</a:t>
            </a:r>
            <a:endParaRPr lang="en-GB" b="1" dirty="0" smtClean="0">
              <a:effectLst/>
            </a:endParaRPr>
          </a:p>
          <a:p>
            <a:endParaRPr lang="en-GB" sz="1300" dirty="0"/>
          </a:p>
          <a:p>
            <a:r>
              <a:rPr lang="en-GB" sz="1300" dirty="0"/>
              <a:t>The concepts enable the spread of resources and transactions laterally, not only within an enterprise, but also across the entire participating membership of a blockchain-enabled system.</a:t>
            </a:r>
          </a:p>
          <a:p>
            <a:endParaRPr lang="en-GB" sz="1300" dirty="0"/>
          </a:p>
          <a:p>
            <a:r>
              <a:rPr lang="en-GB" sz="1300" b="1" dirty="0"/>
              <a:t>Centralized regulatory institutions and arbitrating organizations can be codified as smart contracts</a:t>
            </a:r>
            <a:r>
              <a:rPr lang="en-GB" sz="1300" dirty="0"/>
              <a:t>, governed by decentralized consensus on a blockchain. It is quite possible that, in the near future, new organizations will arise that are purely digital and driven by smart contracts. The blockchain will assert a role as an unequivocal validator of transactions, and thereby trust the blockchain ecosystem as a whole as a rule of trust, compliance, authority, governance and law are built on top of the technology, and are ensured using robust cryptographic methods.</a:t>
            </a:r>
            <a:endParaRPr lang="en-GB" dirty="0" smtClean="0">
              <a:effectLst/>
            </a:endParaRPr>
          </a:p>
          <a:p>
            <a:endParaRPr lang="en-GB" sz="1300" dirty="0"/>
          </a:p>
          <a:p>
            <a:endParaRPr lang="en-GB" sz="1300" dirty="0"/>
          </a:p>
          <a:p>
            <a:r>
              <a:rPr lang="en-GB" sz="1300" dirty="0"/>
              <a:t>Sources: Gartner, https://medium.com/mit-media-lab-digital-currency-initiative/blockchain-technology-redefining-trust-for-a-global-digital-economy-1dc869593308</a:t>
            </a:r>
          </a:p>
          <a:p>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16</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Understanding blockchain's technology evolution, opportunities, risks and key considerations</a:t>
            </a:r>
          </a:p>
          <a:p>
            <a:pPr marL="181240" indent="-181240">
              <a:buFont typeface="Arial" panose="020B0604020202020204" pitchFamily="34" charset="0"/>
              <a:buChar char="•"/>
            </a:pPr>
            <a:r>
              <a:rPr lang="en-GB" dirty="0" smtClean="0"/>
              <a:t>Determining how to extract business value from distributed ledgers, cryptocurrency tokens, smart contracts and other blockchain technologies</a:t>
            </a:r>
          </a:p>
          <a:p>
            <a:pPr marL="181240" indent="-181240">
              <a:buFont typeface="Arial" panose="020B0604020202020204" pitchFamily="34" charset="0"/>
              <a:buChar char="•"/>
            </a:pPr>
            <a:r>
              <a:rPr lang="en-GB" dirty="0" smtClean="0"/>
              <a:t>Preparing to integrate blockchain technologies with enterprise systems and other emerging technologies</a:t>
            </a:r>
          </a:p>
          <a:p>
            <a:pPr marL="181240" indent="-181240">
              <a:buFont typeface="Arial" panose="020B0604020202020204" pitchFamily="34" charset="0"/>
              <a:buChar char="•"/>
            </a:pPr>
            <a:r>
              <a:rPr lang="en-GB" dirty="0" smtClean="0"/>
              <a:t>Planning for any organizational, business, technological and cultural/societal changes that blockchain may require</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17</a:t>
            </a:fld>
            <a:endParaRPr lang="en-GB"/>
          </a:p>
        </p:txBody>
      </p:sp>
    </p:spTree>
    <p:extLst>
      <p:ext uri="{BB962C8B-B14F-4D97-AF65-F5344CB8AC3E}">
        <p14:creationId xmlns:p14="http://schemas.microsoft.com/office/powerpoint/2010/main" val="278831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18</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Decentralised, asynchronous processing (sometimes democratic)</a:t>
            </a:r>
          </a:p>
          <a:p>
            <a:pPr marL="181240" indent="-181240" defTabSz="966612">
              <a:buFont typeface="Arial" panose="020B0604020202020204" pitchFamily="34" charset="0"/>
              <a:buChar char="•"/>
              <a:defRPr/>
            </a:pPr>
            <a:r>
              <a:rPr lang="en-GB" dirty="0" smtClean="0"/>
              <a:t>A logic to include/exclude participants</a:t>
            </a:r>
            <a:r>
              <a:rPr lang="en-GB" baseline="0" dirty="0" smtClean="0"/>
              <a:t> (may be open, private, hybrid, permissioned…)</a:t>
            </a:r>
          </a:p>
          <a:p>
            <a:pPr marL="181240" indent="-181240" defTabSz="966612">
              <a:buFont typeface="Arial" panose="020B0604020202020204" pitchFamily="34" charset="0"/>
              <a:buChar char="•"/>
              <a:defRPr/>
            </a:pPr>
            <a:r>
              <a:rPr lang="en-US" dirty="0" smtClean="0"/>
              <a:t>Consensus is the process of agreeing on one result among a group of participants.  E.g. avoiding  double-spending on a cryptocurrency</a:t>
            </a:r>
            <a:endParaRPr lang="en-GB" dirty="0" smtClean="0"/>
          </a:p>
          <a:p>
            <a:pPr marL="181240" indent="-181240">
              <a:buFont typeface="Arial" panose="020B0604020202020204" pitchFamily="34" charset="0"/>
              <a:buChar char="•"/>
            </a:pPr>
            <a:r>
              <a:rPr lang="en-GB" dirty="0" smtClean="0"/>
              <a:t>Immutability (can’t be changed</a:t>
            </a:r>
            <a:r>
              <a:rPr lang="en-GB" baseline="0" dirty="0" smtClean="0"/>
              <a:t> – integrity)</a:t>
            </a:r>
            <a:endParaRPr lang="en-GB" dirty="0" smtClean="0"/>
          </a:p>
          <a:p>
            <a:pPr marL="181240" indent="-181240">
              <a:buFont typeface="Arial" panose="020B0604020202020204" pitchFamily="34" charset="0"/>
              <a:buChar char="•"/>
            </a:pPr>
            <a:r>
              <a:rPr lang="en-GB" dirty="0" smtClean="0"/>
              <a:t>Resilience (hard to disrupt)</a:t>
            </a:r>
          </a:p>
          <a:p>
            <a:pPr marL="181240" indent="-181240" defTabSz="966612">
              <a:buFont typeface="Arial" panose="020B0604020202020204" pitchFamily="34" charset="0"/>
              <a:buChar char="•"/>
              <a:defRPr/>
            </a:pPr>
            <a:r>
              <a:rPr lang="en-GB" dirty="0" smtClean="0"/>
              <a:t>Transparency (at least within the environment) – no confidentiality (by default)</a:t>
            </a:r>
          </a:p>
          <a:p>
            <a:pPr defTabSz="966612">
              <a:defRPr/>
            </a:pPr>
            <a:endParaRPr lang="en-GB" dirty="0" smtClean="0"/>
          </a:p>
          <a:p>
            <a:pPr defTabSz="966612">
              <a:defRPr/>
            </a:pPr>
            <a:r>
              <a:rPr lang="en-GB" dirty="0" smtClean="0"/>
              <a:t>We will come back to the confidentiality point later more in depth as we explain the blockchain.</a:t>
            </a:r>
          </a:p>
        </p:txBody>
      </p:sp>
      <p:sp>
        <p:nvSpPr>
          <p:cNvPr id="4" name="Slide Number Placeholder 3"/>
          <p:cNvSpPr>
            <a:spLocks noGrp="1"/>
          </p:cNvSpPr>
          <p:nvPr>
            <p:ph type="sldNum" sz="quarter" idx="10"/>
          </p:nvPr>
        </p:nvSpPr>
        <p:spPr/>
        <p:txBody>
          <a:bodyPr/>
          <a:lstStyle/>
          <a:p>
            <a:fld id="{942793C7-65A8-463F-B7FE-614885B150DE}" type="slidenum">
              <a:rPr lang="en-GB" smtClean="0"/>
              <a:t>19</a:t>
            </a:fld>
            <a:endParaRPr lang="en-GB"/>
          </a:p>
        </p:txBody>
      </p:sp>
    </p:spTree>
    <p:extLst>
      <p:ext uri="{BB962C8B-B14F-4D97-AF65-F5344CB8AC3E}">
        <p14:creationId xmlns:p14="http://schemas.microsoft.com/office/powerpoint/2010/main" val="2785005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https://medium.com/nakamo-to/whats-the-difference-between-blockchain-and-dlt-e4b9312c75dd</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22</a:t>
            </a:fld>
            <a:endParaRPr lang="en-GB"/>
          </a:p>
        </p:txBody>
      </p:sp>
    </p:spTree>
    <p:extLst>
      <p:ext uri="{BB962C8B-B14F-4D97-AF65-F5344CB8AC3E}">
        <p14:creationId xmlns:p14="http://schemas.microsoft.com/office/powerpoint/2010/main" val="137907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A linear Merkle tree which is used to implement a distributed, “</a:t>
            </a:r>
            <a:r>
              <a:rPr lang="en-GB" dirty="0" err="1" smtClean="0"/>
              <a:t>trustless</a:t>
            </a:r>
            <a:r>
              <a:rPr lang="en-GB" dirty="0" smtClean="0"/>
              <a:t>” architecture incentivised by a value token</a:t>
            </a:r>
          </a:p>
          <a:p>
            <a:pPr marL="181240" indent="-181240">
              <a:buFont typeface="Arial" panose="020B0604020202020204" pitchFamily="34" charset="0"/>
              <a:buChar char="•"/>
            </a:pPr>
            <a:r>
              <a:rPr lang="en-GB" dirty="0" smtClean="0"/>
              <a:t>Value token</a:t>
            </a:r>
          </a:p>
          <a:p>
            <a:pPr marL="664546" lvl="1" indent="-181240">
              <a:buFont typeface="Arial" panose="020B0604020202020204" pitchFamily="34" charset="0"/>
              <a:buChar char="•"/>
            </a:pPr>
            <a:r>
              <a:rPr lang="en-GB" dirty="0" smtClean="0"/>
              <a:t>Money is an entry in a record (wallet)</a:t>
            </a:r>
          </a:p>
          <a:p>
            <a:pPr marL="664546" lvl="1" indent="-181240">
              <a:buFont typeface="Arial" panose="020B0604020202020204" pitchFamily="34" charset="0"/>
              <a:buChar char="•"/>
            </a:pPr>
            <a:r>
              <a:rPr lang="en-GB" dirty="0" smtClean="0"/>
              <a:t>Any system which possesses database consistency to prevent double-spend and liveness to be responsive to transactions can issue tokens of value</a:t>
            </a:r>
          </a:p>
          <a:p>
            <a:pPr marL="181240" indent="-181240">
              <a:buFont typeface="Arial" panose="020B0604020202020204" pitchFamily="34" charset="0"/>
              <a:buChar char="•"/>
            </a:pPr>
            <a:r>
              <a:rPr lang="en-GB" dirty="0" smtClean="0"/>
              <a:t>Can be used for many other purposes, including general-purpose distributed </a:t>
            </a:r>
            <a:r>
              <a:rPr lang="en-GB" dirty="0" err="1" smtClean="0"/>
              <a:t>trustless</a:t>
            </a:r>
            <a:r>
              <a:rPr lang="en-GB" dirty="0" smtClean="0"/>
              <a:t> computing</a:t>
            </a:r>
          </a:p>
          <a:p>
            <a:pPr marL="181240" indent="-181240">
              <a:buFont typeface="Arial" panose="020B0604020202020204" pitchFamily="34" charset="0"/>
              <a:buChar char="•"/>
            </a:pPr>
            <a:r>
              <a:rPr lang="en-GB" dirty="0" smtClean="0"/>
              <a:t>Original Bitcoin whitepaper from Satoshi </a:t>
            </a:r>
            <a:r>
              <a:rPr lang="en-GB" dirty="0" err="1" smtClean="0"/>
              <a:t>Nakamoto</a:t>
            </a:r>
            <a:r>
              <a:rPr lang="en-GB" dirty="0" smtClean="0"/>
              <a:t> in 2008</a:t>
            </a:r>
          </a:p>
          <a:p>
            <a:pPr marL="664546" lvl="1" indent="-181240">
              <a:buFont typeface="Arial" panose="020B0604020202020204" pitchFamily="34" charset="0"/>
              <a:buChar char="•"/>
            </a:pPr>
            <a:r>
              <a:rPr lang="en-GB" dirty="0" smtClean="0"/>
              <a:t>Blockchain</a:t>
            </a:r>
          </a:p>
          <a:p>
            <a:pPr marL="664546" lvl="1" indent="-181240">
              <a:buFont typeface="Arial" panose="020B0604020202020204" pitchFamily="34" charset="0"/>
              <a:buChar char="•"/>
            </a:pPr>
            <a:r>
              <a:rPr lang="en-GB" dirty="0" smtClean="0"/>
              <a:t>Proof of Work</a:t>
            </a:r>
          </a:p>
          <a:p>
            <a:pPr marL="664546" lvl="1" indent="-181240">
              <a:buFont typeface="Arial" panose="020B0604020202020204" pitchFamily="34" charset="0"/>
              <a:buChar char="•"/>
            </a:pPr>
            <a:r>
              <a:rPr lang="en-GB" dirty="0" smtClean="0"/>
              <a:t>Consensus algorithm – practically, a large scale </a:t>
            </a:r>
            <a:r>
              <a:rPr lang="en-GB" dirty="0" err="1" smtClean="0"/>
              <a:t>Bizantine</a:t>
            </a:r>
            <a:r>
              <a:rPr lang="en-GB" baseline="0" dirty="0" smtClean="0"/>
              <a:t> </a:t>
            </a:r>
            <a:r>
              <a:rPr lang="en-GB" dirty="0" smtClean="0"/>
              <a:t>Fault Tolerant algorithm resistant to up 1/2 corruption – simple, easy</a:t>
            </a:r>
            <a:r>
              <a:rPr lang="en-GB" baseline="0" dirty="0" smtClean="0"/>
              <a:t> to deploy at large scale, reaches “eventual consensus”; transaction per seconds are very poor without additional enhancements.</a:t>
            </a:r>
            <a:endParaRPr lang="en-GB" dirty="0" smtClean="0"/>
          </a:p>
          <a:p>
            <a:pPr marL="181240" indent="-18124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23</a:t>
            </a:fld>
            <a:endParaRPr lang="en-GB"/>
          </a:p>
        </p:txBody>
      </p:sp>
    </p:spTree>
    <p:extLst>
      <p:ext uri="{BB962C8B-B14F-4D97-AF65-F5344CB8AC3E}">
        <p14:creationId xmlns:p14="http://schemas.microsoft.com/office/powerpoint/2010/main" val="118648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DLT applications for business &gt;&gt;</a:t>
            </a:r>
            <a:r>
              <a:rPr lang="en-US" baseline="0" dirty="0" smtClean="0"/>
              <a:t> BaaS targets this</a:t>
            </a:r>
            <a:endParaRPr lang="en-GB" baseline="0" dirty="0" smtClean="0"/>
          </a:p>
          <a:p>
            <a:pPr defTabSz="966612">
              <a:defRPr/>
            </a:pPr>
            <a:endParaRPr lang="en-GB" baseline="0" dirty="0" smtClean="0"/>
          </a:p>
          <a:p>
            <a:r>
              <a:rPr lang="en-GB" sz="1300" dirty="0" smtClean="0"/>
              <a:t>While </a:t>
            </a:r>
            <a:r>
              <a:rPr lang="en-GB" sz="1300" dirty="0"/>
              <a:t>bitcoin is currently the most notable blockchain-based ecosystem, there are increasing varieties of blockchain ecosystems and technologies that are becoming available. In many cases, these blockchain ecosystems and technologies are significantly different from each other. Some of these will likely be here to stay, while others will fail to achieve critical mass. For SRM leaders, each of these offerings will have different implications from an information security perspective.</a:t>
            </a:r>
            <a:endParaRPr lang="en-GB" dirty="0" smtClean="0">
              <a:effectLst/>
            </a:endParaRPr>
          </a:p>
          <a:p>
            <a:r>
              <a:rPr lang="en-GB" sz="1300" dirty="0"/>
              <a:t>At this stage, a number of use cases are being theorized and some are in an early stage of </a:t>
            </a:r>
            <a:r>
              <a:rPr lang="en-GB" sz="1300" dirty="0" err="1"/>
              <a:t>PoC</a:t>
            </a:r>
            <a:r>
              <a:rPr lang="en-GB" sz="1300" dirty="0"/>
              <a:t>. An increasing number of organizations are beginning to experiment with blockchain. Any "trust business" (centralized institutions and bureaucracies such as banks, clearinghouses and government authorities) will have business processes that lend themselves to decentralization, for which blockchain provides an alternative method</a:t>
            </a:r>
            <a:r>
              <a:rPr lang="en-GB" sz="1300" dirty="0" smtClean="0"/>
              <a:t>.</a:t>
            </a:r>
          </a:p>
          <a:p>
            <a:endParaRPr lang="en-GB" sz="1300" dirty="0" smtClean="0">
              <a:effectLst/>
            </a:endParaRPr>
          </a:p>
          <a:p>
            <a:pPr defTabSz="966612">
              <a:defRPr/>
            </a:pPr>
            <a:r>
              <a:rPr lang="en-GB" baseline="0" dirty="0" smtClean="0"/>
              <a:t>Source: IBM</a:t>
            </a:r>
          </a:p>
        </p:txBody>
      </p:sp>
      <p:sp>
        <p:nvSpPr>
          <p:cNvPr id="4" name="Slide Number Placeholder 3"/>
          <p:cNvSpPr>
            <a:spLocks noGrp="1"/>
          </p:cNvSpPr>
          <p:nvPr>
            <p:ph type="sldNum" sz="quarter" idx="10"/>
          </p:nvPr>
        </p:nvSpPr>
        <p:spPr/>
        <p:txBody>
          <a:bodyPr/>
          <a:lstStyle/>
          <a:p>
            <a:fld id="{942793C7-65A8-463F-B7FE-614885B150DE}" type="slidenum">
              <a:rPr lang="en-GB" smtClean="0"/>
              <a:t>2</a:t>
            </a:fld>
            <a:endParaRPr lang="en-GB"/>
          </a:p>
        </p:txBody>
      </p:sp>
    </p:spTree>
    <p:extLst>
      <p:ext uri="{BB962C8B-B14F-4D97-AF65-F5344CB8AC3E}">
        <p14:creationId xmlns:p14="http://schemas.microsoft.com/office/powerpoint/2010/main" val="50138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Gartner</a:t>
            </a:r>
          </a:p>
          <a:p>
            <a:endParaRPr lang="en-US" baseline="0" dirty="0" smtClean="0"/>
          </a:p>
          <a:p>
            <a:r>
              <a:rPr lang="en-US" baseline="0" dirty="0" smtClean="0"/>
              <a:t>Patented by Ralph Merkle in 1979.</a:t>
            </a:r>
          </a:p>
          <a:p>
            <a:endParaRPr lang="en-US" baseline="0" dirty="0" smtClean="0"/>
          </a:p>
          <a:p>
            <a:r>
              <a:rPr lang="en-US" baseline="0" dirty="0" smtClean="0"/>
              <a:t>A hash tree or Merkle tree is a tree in which every leaf node is labelled with the hash of a data block and every non-leaf node is labelled with the cryptographic hash of the labels of its child nodes. Hash trees allow efficient and secure verification of the contents of large data structures. Hash trees are a generalization of hash lists and hash chains.</a:t>
            </a:r>
          </a:p>
          <a:p>
            <a:endParaRPr lang="en-US" baseline="0"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24</a:t>
            </a:fld>
            <a:endParaRPr lang="en-GB"/>
          </a:p>
        </p:txBody>
      </p:sp>
    </p:spTree>
    <p:extLst>
      <p:ext uri="{BB962C8B-B14F-4D97-AF65-F5344CB8AC3E}">
        <p14:creationId xmlns:p14="http://schemas.microsoft.com/office/powerpoint/2010/main" val="87291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hash chain is a method to produce many one-time keys from a single key or password” (Wikipedia)</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25</a:t>
            </a:fld>
            <a:endParaRPr lang="en-GB"/>
          </a:p>
        </p:txBody>
      </p:sp>
    </p:spTree>
    <p:extLst>
      <p:ext uri="{BB962C8B-B14F-4D97-AF65-F5344CB8AC3E}">
        <p14:creationId xmlns:p14="http://schemas.microsoft.com/office/powerpoint/2010/main" val="840100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Leslie </a:t>
            </a:r>
            <a:r>
              <a:rPr lang="en-US" dirty="0" err="1" smtClean="0"/>
              <a:t>Lamport</a:t>
            </a:r>
            <a:r>
              <a:rPr lang="en-US" dirty="0" smtClean="0"/>
              <a:t>, 1981</a:t>
            </a:r>
            <a:r>
              <a:rPr lang="en-US" baseline="0" dirty="0" smtClean="0"/>
              <a:t> (http://merlot.usc.edu/cs530-s07/papers/Lamport81a.pdf)</a:t>
            </a:r>
            <a:r>
              <a:rPr lang="en-US" dirty="0" smtClean="0"/>
              <a:t> suggested the use of hash chains as a password protection scheme in an insecure environment.</a:t>
            </a:r>
          </a:p>
          <a:p>
            <a:r>
              <a:rPr lang="en-US" dirty="0" smtClean="0"/>
              <a:t>A server which needs to provide authentication may store a hash chain rather than a plain text password and prevent theft of the password in transmission or theft from the server. For example, a server begins by storing h</a:t>
            </a:r>
            <a:r>
              <a:rPr lang="en-US" baseline="30000" dirty="0" smtClean="0"/>
              <a:t>1000</a:t>
            </a:r>
            <a:r>
              <a:rPr lang="en-US" dirty="0" smtClean="0"/>
              <a:t>(password)</a:t>
            </a:r>
            <a:r>
              <a:rPr lang="en-US" baseline="0" dirty="0" smtClean="0"/>
              <a:t> </a:t>
            </a:r>
            <a:r>
              <a:rPr lang="en-US" dirty="0" smtClean="0"/>
              <a:t>which is provided by the user. When the user wishes to authenticate, he supplies h</a:t>
            </a:r>
            <a:r>
              <a:rPr lang="en-US" baseline="30000" dirty="0" smtClean="0"/>
              <a:t>999</a:t>
            </a:r>
            <a:r>
              <a:rPr lang="en-US" dirty="0" smtClean="0"/>
              <a:t>(password) to the server. The server computes h(h</a:t>
            </a:r>
            <a:r>
              <a:rPr lang="en-US" strike="noStrike" baseline="30000" dirty="0" smtClean="0"/>
              <a:t>999</a:t>
            </a:r>
            <a:r>
              <a:rPr lang="en-US" dirty="0" smtClean="0"/>
              <a:t>(password)) = h</a:t>
            </a:r>
            <a:r>
              <a:rPr lang="en-US" baseline="30000" dirty="0" smtClean="0"/>
              <a:t>1000</a:t>
            </a:r>
            <a:r>
              <a:rPr lang="en-US" dirty="0" smtClean="0"/>
              <a:t>(password) and verifies this matches the hash chain it has stored. It then stores h</a:t>
            </a:r>
            <a:r>
              <a:rPr lang="en-US" baseline="30000" dirty="0" smtClean="0"/>
              <a:t>999 </a:t>
            </a:r>
            <a:r>
              <a:rPr lang="en-US" dirty="0" smtClean="0"/>
              <a:t>(password) for the next time the user wishes to authenticate.</a:t>
            </a:r>
          </a:p>
          <a:p>
            <a:endParaRPr lang="en-US" dirty="0" smtClean="0"/>
          </a:p>
          <a:p>
            <a:r>
              <a:rPr lang="en-US" dirty="0" smtClean="0"/>
              <a:t>An eavesdropper seeing h</a:t>
            </a:r>
            <a:r>
              <a:rPr lang="en-US" baseline="30000" dirty="0" smtClean="0"/>
              <a:t>999</a:t>
            </a:r>
            <a:r>
              <a:rPr lang="en-US" dirty="0" smtClean="0"/>
              <a:t>(password) communicated to the server will be unable to re-transmit the same hash chain to the server for authentication since the server now expects h</a:t>
            </a:r>
            <a:r>
              <a:rPr lang="en-US" baseline="30000" dirty="0" smtClean="0"/>
              <a:t>998</a:t>
            </a:r>
            <a:r>
              <a:rPr lang="en-US" dirty="0" smtClean="0"/>
              <a:t>(password). Due to the one-way property of cryptographically secure hash functions, it is infeasible for the eavesdropper to reverse the hash function and obtain an earlier piece of the hash chain.</a:t>
            </a:r>
          </a:p>
          <a:p>
            <a:endParaRPr lang="en-US" dirty="0" smtClean="0"/>
          </a:p>
          <a:p>
            <a:r>
              <a:rPr lang="en-US" dirty="0" smtClean="0"/>
              <a:t>In this example, the user could authenticate 1000 times before the hash chain were exhausted. Each time the hash value is different, and thus cannot be duplicated by an attacker.</a:t>
            </a:r>
          </a:p>
          <a:p>
            <a:endParaRPr lang="en-US" dirty="0" smtClean="0"/>
          </a:p>
          <a:p>
            <a:r>
              <a:rPr lang="en-US" dirty="0" smtClean="0"/>
              <a:t>A hash chain is similar to a blockchain, as they both utilize a cryptographic hash function for creating a link between two nodes. However, a blockchain is generally intended to support distributed consensus around a public ledger (data), and incorporates a set of rules for encapsulation of data and associated data permissions.</a:t>
            </a:r>
          </a:p>
        </p:txBody>
      </p:sp>
      <p:sp>
        <p:nvSpPr>
          <p:cNvPr id="4" name="Slide Number Placeholder 3"/>
          <p:cNvSpPr>
            <a:spLocks noGrp="1"/>
          </p:cNvSpPr>
          <p:nvPr>
            <p:ph type="sldNum" sz="quarter" idx="10"/>
          </p:nvPr>
        </p:nvSpPr>
        <p:spPr/>
        <p:txBody>
          <a:bodyPr/>
          <a:lstStyle/>
          <a:p>
            <a:fld id="{942793C7-65A8-463F-B7FE-614885B150DE}" type="slidenum">
              <a:rPr lang="en-GB" smtClean="0"/>
              <a:t>26</a:t>
            </a:fld>
            <a:endParaRPr lang="en-GB"/>
          </a:p>
        </p:txBody>
      </p:sp>
    </p:spTree>
    <p:extLst>
      <p:ext uri="{BB962C8B-B14F-4D97-AF65-F5344CB8AC3E}">
        <p14:creationId xmlns:p14="http://schemas.microsoft.com/office/powerpoint/2010/main" val="840100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 </a:t>
            </a:r>
            <a:r>
              <a:rPr lang="en-GB" sz="1300" dirty="0" err="1"/>
              <a:t>Hyperledger</a:t>
            </a:r>
            <a:endParaRPr lang="en-GB" sz="1300" dirty="0"/>
          </a:p>
          <a:p>
            <a:endParaRPr lang="en-GB" dirty="0" smtClean="0">
              <a:effectLst/>
            </a:endParaRPr>
          </a:p>
          <a:p>
            <a:r>
              <a:rPr lang="en-GB" sz="1300" dirty="0"/>
              <a:t>The Blockchain (and Ancillary Blockchain Services)</a:t>
            </a:r>
          </a:p>
          <a:p>
            <a:pPr marL="181240" indent="-181240" fontAlgn="base">
              <a:buFont typeface="Arial" panose="020B0604020202020204" pitchFamily="34" charset="0"/>
              <a:buChar char="•"/>
            </a:pPr>
            <a:r>
              <a:rPr lang="en-US" sz="1300" dirty="0"/>
              <a:t>At the heart of a blockchain network is the </a:t>
            </a:r>
            <a:r>
              <a:rPr lang="en-US" sz="1300" b="1" dirty="0"/>
              <a:t>distributed ledger </a:t>
            </a:r>
            <a:r>
              <a:rPr lang="en-US" sz="1300" dirty="0"/>
              <a:t>that records all the transactions that take place on the network.</a:t>
            </a:r>
          </a:p>
          <a:p>
            <a:pPr marL="664546" lvl="2" indent="-181240" defTabSz="966612" fontAlgn="base">
              <a:buFont typeface="Arial" panose="020B0604020202020204" pitchFamily="34" charset="0"/>
              <a:buChar char="•"/>
              <a:defRPr/>
            </a:pPr>
            <a:r>
              <a:rPr lang="en-US" sz="1300" dirty="0"/>
              <a:t>It is important to state that the information recorded to a blockchain is </a:t>
            </a:r>
            <a:r>
              <a:rPr lang="en-US" sz="1300" b="1" dirty="0"/>
              <a:t>append-only</a:t>
            </a:r>
            <a:r>
              <a:rPr lang="en-US" sz="1300" dirty="0"/>
              <a:t>, using cryptographic techniques that guarantee that once a transaction has been added to the chain it cannot be modified.  This property of “immutability” makes it simple to determine the provenance of information because participants can be sure information has not been changed after the fact. That’s why blockchains are sometimes described as</a:t>
            </a:r>
            <a:r>
              <a:rPr lang="en-US" dirty="0" smtClean="0"/>
              <a:t> </a:t>
            </a:r>
            <a:r>
              <a:rPr lang="en-US" sz="1300" b="1" dirty="0"/>
              <a:t>systems of proof</a:t>
            </a:r>
            <a:r>
              <a:rPr lang="en-US" sz="1300" dirty="0"/>
              <a:t>.</a:t>
            </a:r>
            <a:endParaRPr lang="en-US" dirty="0" smtClean="0">
              <a:effectLst/>
            </a:endParaRPr>
          </a:p>
          <a:p>
            <a:pPr marL="181240" indent="-181240" fontAlgn="base">
              <a:buFont typeface="Arial" panose="020B0604020202020204" pitchFamily="34" charset="0"/>
              <a:buChar char="•"/>
            </a:pPr>
            <a:r>
              <a:rPr lang="en-US" sz="1300" dirty="0"/>
              <a:t>A blockchain ledger is often described as</a:t>
            </a:r>
            <a:r>
              <a:rPr lang="en-US" dirty="0" smtClean="0">
                <a:effectLst/>
              </a:rPr>
              <a:t> </a:t>
            </a:r>
            <a:r>
              <a:rPr lang="en-US" sz="1300" b="1" dirty="0"/>
              <a:t>decentralized</a:t>
            </a:r>
            <a:r>
              <a:rPr lang="en-US" dirty="0" smtClean="0">
                <a:effectLst/>
              </a:rPr>
              <a:t> </a:t>
            </a:r>
            <a:r>
              <a:rPr lang="en-US" sz="1300" dirty="0"/>
              <a:t>because it is replicated across many network participants.</a:t>
            </a:r>
          </a:p>
          <a:p>
            <a:pPr marL="664546" lvl="2" indent="-181240" defTabSz="966612" fontAlgn="base">
              <a:buFont typeface="Arial" panose="020B0604020202020204" pitchFamily="34" charset="0"/>
              <a:buChar char="•"/>
              <a:defRPr/>
            </a:pPr>
            <a:r>
              <a:rPr lang="en-GB" sz="1300" dirty="0"/>
              <a:t>The reference to the previous block contains a cryptographic hash checksum of the previous code, thus </a:t>
            </a:r>
            <a:r>
              <a:rPr lang="en-GB" sz="1300" b="1" dirty="0"/>
              <a:t>removing the need for a central intermediary</a:t>
            </a:r>
            <a:r>
              <a:rPr lang="en-GB" sz="1300" dirty="0"/>
              <a:t>.  These methods also ensure that duplicate transaction records do not occur.</a:t>
            </a:r>
            <a:endParaRPr lang="en-US" sz="1300" dirty="0"/>
          </a:p>
          <a:p>
            <a:pPr marL="181240" indent="-181240" fontAlgn="base">
              <a:buFont typeface="Arial" panose="020B0604020202020204" pitchFamily="34" charset="0"/>
              <a:buChar char="•"/>
            </a:pPr>
            <a:r>
              <a:rPr lang="en-US" sz="1300" dirty="0"/>
              <a:t>Each participant </a:t>
            </a:r>
            <a:r>
              <a:rPr lang="en-US" sz="1300" b="1" dirty="0"/>
              <a:t>collaborates</a:t>
            </a:r>
            <a:r>
              <a:rPr lang="en-US" dirty="0" smtClean="0">
                <a:effectLst/>
              </a:rPr>
              <a:t> </a:t>
            </a:r>
            <a:r>
              <a:rPr lang="en-US" sz="1300" dirty="0"/>
              <a:t>in its maintenance (as well as its integrity).  Decentralization and collaboration are powerful attributes that mirror the way businesses exchange goods and services in the real world. The benefit of this architecture can be illustrated when dealing with the security of a dataset (such as device attribute or transaction data), by making evident any change or attempt to change the document and requiring consensus among the participants.</a:t>
            </a:r>
          </a:p>
          <a:p>
            <a:pPr marL="664546" lvl="1" indent="-181240" defTabSz="966612" fontAlgn="base">
              <a:buFont typeface="Arial" panose="020B0604020202020204" pitchFamily="34" charset="0"/>
              <a:buChar char="•"/>
              <a:defRPr/>
            </a:pPr>
            <a:r>
              <a:rPr lang="en-GB" sz="1300" dirty="0"/>
              <a:t>The </a:t>
            </a:r>
            <a:r>
              <a:rPr lang="en-GB" sz="1300" b="1" dirty="0"/>
              <a:t>consensus logic </a:t>
            </a:r>
            <a:r>
              <a:rPr lang="en-GB" sz="1300" dirty="0"/>
              <a:t>is separate from the application, and is a function of the blockchain platform. Applications can be written to take advantage of this decentralization, and security leaders can use them to ensure that the integrity of data across the participating member community is maintained.</a:t>
            </a:r>
          </a:p>
          <a:p>
            <a:pPr marL="181240" indent="-181240">
              <a:buFont typeface="Arial" panose="020B0604020202020204" pitchFamily="34" charset="0"/>
              <a:buChar char="•"/>
            </a:pPr>
            <a:r>
              <a:rPr lang="en-GB" sz="1300" dirty="0"/>
              <a:t>The blockchain can also be viewed as a </a:t>
            </a:r>
            <a:r>
              <a:rPr lang="en-GB" sz="1300" b="1" dirty="0"/>
              <a:t>data repository, or a database</a:t>
            </a:r>
            <a:r>
              <a:rPr lang="en-GB" sz="1300" dirty="0"/>
              <a:t>, available to all eligible participants.</a:t>
            </a:r>
          </a:p>
          <a:p>
            <a:pPr marL="181240" indent="-181240">
              <a:buFont typeface="Arial" panose="020B0604020202020204" pitchFamily="34" charset="0"/>
              <a:buChar char="•"/>
            </a:pPr>
            <a:r>
              <a:rPr lang="en-GB" sz="1300" dirty="0"/>
              <a:t>The notion of </a:t>
            </a:r>
            <a:r>
              <a:rPr lang="en-GB" sz="1300" b="1" dirty="0"/>
              <a:t>eligible participant</a:t>
            </a:r>
            <a:r>
              <a:rPr lang="en-GB" sz="1300" dirty="0"/>
              <a:t> may vary.</a:t>
            </a:r>
          </a:p>
          <a:p>
            <a:pPr marL="664546" lvl="1" indent="-181240">
              <a:buFont typeface="Arial" panose="020B0604020202020204" pitchFamily="34" charset="0"/>
              <a:buChar char="•"/>
            </a:pPr>
            <a:r>
              <a:rPr lang="en-GB" sz="1300" dirty="0"/>
              <a:t>The </a:t>
            </a:r>
            <a:r>
              <a:rPr lang="en-GB" sz="1300" b="1" dirty="0"/>
              <a:t>bitcoin </a:t>
            </a:r>
            <a:r>
              <a:rPr lang="en-GB" sz="1300" dirty="0"/>
              <a:t>implementation of blockchain is designed so that all transaction data is </a:t>
            </a:r>
            <a:r>
              <a:rPr lang="en-GB" sz="1300" b="1" dirty="0"/>
              <a:t>public</a:t>
            </a:r>
            <a:r>
              <a:rPr lang="en-GB" sz="1300" dirty="0"/>
              <a:t>, especially since the eligible community is open to any willing participant. As blockchain technology matures, implementations may vary with respect to the membership of participants, as well as the rules and privacy with data. It is also important to note that, depending on use-case requirements, access control may be controlled based on policy, attributes or system design.</a:t>
            </a:r>
            <a:endParaRPr lang="en-GB" dirty="0" smtClean="0">
              <a:effectLst/>
            </a:endParaRPr>
          </a:p>
          <a:p>
            <a:pPr marL="664546" lvl="1" indent="-181240">
              <a:buFont typeface="Arial" panose="020B0604020202020204" pitchFamily="34" charset="0"/>
              <a:buChar char="•"/>
            </a:pPr>
            <a:r>
              <a:rPr lang="en-GB" sz="1300" b="1" dirty="0"/>
              <a:t>Private</a:t>
            </a:r>
            <a:r>
              <a:rPr lang="en-GB" sz="1300" dirty="0"/>
              <a:t> blockchain implementations may follow closed user community rules, which will likely require security leaders to implement network security measures to limit access in addition to managing cryptographic access keys.</a:t>
            </a:r>
            <a:endParaRPr lang="en-GB" dirty="0" smtClean="0">
              <a:effectLst/>
            </a:endParaRPr>
          </a:p>
          <a:p>
            <a:pPr marL="181240" indent="-181240">
              <a:buFont typeface="Arial" panose="020B0604020202020204" pitchFamily="34" charset="0"/>
              <a:buChar char="•"/>
            </a:pPr>
            <a:r>
              <a:rPr lang="en-GB" sz="1300" dirty="0"/>
              <a:t>While some specific implementations of blockchain may differ, security leaders must note that the architectural mode of the blockchain is to have </a:t>
            </a:r>
            <a:r>
              <a:rPr lang="en-GB" sz="1300" b="1" dirty="0"/>
              <a:t>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marL="181240" indent="-181240">
              <a:buFont typeface="Arial" panose="020B0604020202020204" pitchFamily="34" charset="0"/>
              <a:buChar char="•"/>
            </a:pPr>
            <a:r>
              <a:rPr lang="en-GB" sz="1300" dirty="0"/>
              <a:t>Due to the rapidly changing landscape with respect to blockchain offerings and technologies, chief information security officers (CISOs) and security leaders should ensure that they are aware of the data being created, stored and used with any blockchain-based initiative. This will differ, in some cases dramatically, depending on the blockchain technology (such as Ethereum, Hyperledger or bitcoin). While blockchain technology is exciting, fast-moving and poised to be highly disruptive, information security basics such as ensuring the use of the confidentiality, integrity and availability [CIA] model should still be exercised.</a:t>
            </a:r>
          </a:p>
        </p:txBody>
      </p:sp>
      <p:sp>
        <p:nvSpPr>
          <p:cNvPr id="4" name="Slide Number Placeholder 3"/>
          <p:cNvSpPr>
            <a:spLocks noGrp="1"/>
          </p:cNvSpPr>
          <p:nvPr>
            <p:ph type="sldNum" sz="quarter" idx="10"/>
          </p:nvPr>
        </p:nvSpPr>
        <p:spPr/>
        <p:txBody>
          <a:bodyPr/>
          <a:lstStyle/>
          <a:p>
            <a:fld id="{942793C7-65A8-463F-B7FE-614885B150DE}" type="slidenum">
              <a:rPr lang="en-GB" smtClean="0"/>
              <a:t>27</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Sources: Gartner, </a:t>
            </a:r>
            <a:r>
              <a:rPr lang="en-GB" sz="1300" dirty="0" err="1"/>
              <a:t>Blockgeek</a:t>
            </a:r>
            <a:endParaRPr lang="en-GB" sz="1300" dirty="0"/>
          </a:p>
          <a:p>
            <a:endParaRPr lang="en-GB" sz="1300" dirty="0"/>
          </a:p>
          <a:p>
            <a:pPr marL="181240" indent="-181240" defTabSz="966612">
              <a:buFont typeface="Arial" panose="020B0604020202020204" pitchFamily="34" charset="0"/>
              <a:buChar char="•"/>
              <a:defRPr/>
            </a:pPr>
            <a:r>
              <a:rPr lang="en-GB" sz="1300" dirty="0"/>
              <a:t>A traditional model uses a </a:t>
            </a:r>
            <a:r>
              <a:rPr lang="en-GB" sz="1300" b="1" dirty="0"/>
              <a:t>central arbiter </a:t>
            </a:r>
            <a:r>
              <a:rPr lang="en-GB" sz="1300" dirty="0"/>
              <a:t>to determine truth and measure accuracy (e.g., the integrity) of recorded data. An example of this is the traditional database that maintains consistency through centralized recording. </a:t>
            </a:r>
            <a:r>
              <a:rPr lang="en-US" sz="1300" dirty="0"/>
              <a:t>In </a:t>
            </a:r>
            <a:r>
              <a:rPr lang="en-US" sz="1300" b="1" dirty="0"/>
              <a:t>Centralized Systems </a:t>
            </a:r>
            <a:r>
              <a:rPr lang="en-US" sz="1300" dirty="0"/>
              <a:t>there is one central authority or server and all the other nodes act like clients or entities who accept message and enact accordingly.</a:t>
            </a:r>
            <a:endParaRPr lang="en-GB" sz="1300" dirty="0"/>
          </a:p>
          <a:p>
            <a:pPr marL="181240" indent="-181240" defTabSz="966612">
              <a:buFont typeface="Arial" panose="020B0604020202020204" pitchFamily="34" charset="0"/>
              <a:buChar char="•"/>
              <a:defRPr/>
            </a:pPr>
            <a:r>
              <a:rPr lang="en-US" sz="1300" dirty="0"/>
              <a:t>In </a:t>
            </a:r>
            <a:r>
              <a:rPr lang="en-US" sz="1300" b="1" dirty="0"/>
              <a:t>Decentralized Systems </a:t>
            </a:r>
            <a:r>
              <a:rPr lang="en-US" sz="1300" dirty="0"/>
              <a:t>there are multiple servers who receive messages from one central server. The individual nodes are connected to the secondary servers. However, in some systems, all servers can be of equal in hierarchy with no central server as well.</a:t>
            </a:r>
            <a:endParaRPr lang="en-GB" sz="1300" dirty="0"/>
          </a:p>
          <a:p>
            <a:pPr marL="181240" indent="-181240">
              <a:buFont typeface="Arial" panose="020B0604020202020204" pitchFamily="34" charset="0"/>
              <a:buChar char="•"/>
            </a:pPr>
            <a:r>
              <a:rPr lang="en-GB" sz="1300" dirty="0"/>
              <a:t>A </a:t>
            </a:r>
            <a:r>
              <a:rPr lang="en-GB" sz="1300" b="1" dirty="0"/>
              <a:t>Distribute Ledger </a:t>
            </a:r>
            <a:r>
              <a:rPr lang="en-GB" sz="1300" dirty="0"/>
              <a:t>transfers arbiter authority and trust to a decentralized virtual network, and enables eligible participating nodes to continuously and sequentially record transactions as a block of data, available to the members of the participating community.  </a:t>
            </a:r>
            <a:r>
              <a:rPr lang="en-US" sz="1300" dirty="0"/>
              <a:t>In Distributed systems there is no central authority. Each node is connected to every other node and has the exact same authority. Of course, in terms of computing distributed systems the processing power of each node might vary to a huge extent.</a:t>
            </a:r>
          </a:p>
          <a:p>
            <a:pPr marL="181240" indent="-181240">
              <a:buFont typeface="Arial" panose="020B0604020202020204" pitchFamily="34" charset="0"/>
              <a:buChar char="•"/>
            </a:pPr>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28</a:t>
            </a:fld>
            <a:endParaRPr lang="en-GB"/>
          </a:p>
        </p:txBody>
      </p:sp>
    </p:spTree>
    <p:extLst>
      <p:ext uri="{BB962C8B-B14F-4D97-AF65-F5344CB8AC3E}">
        <p14:creationId xmlns:p14="http://schemas.microsoft.com/office/powerpoint/2010/main" val="773842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pPr marL="181240" indent="-181240">
              <a:buFont typeface="Arial" panose="020B0604020202020204" pitchFamily="34" charset="0"/>
              <a:buChar char="•"/>
            </a:pPr>
            <a:r>
              <a:rPr lang="en-GB" sz="1300" b="1" dirty="0"/>
              <a:t>Consortium-based approaches </a:t>
            </a:r>
            <a:r>
              <a:rPr lang="en-GB" sz="1300" dirty="0"/>
              <a:t>appear to analysts to be gaining momentum due to their ability to leverage key beneficial characteristics of both permissioned and </a:t>
            </a:r>
            <a:r>
              <a:rPr lang="en-GB" sz="1300" dirty="0" err="1"/>
              <a:t>permissionless</a:t>
            </a:r>
            <a:r>
              <a:rPr lang="en-GB" sz="1300" dirty="0"/>
              <a:t> models.</a:t>
            </a:r>
          </a:p>
          <a:p>
            <a:endParaRPr lang="en-GB" sz="1300" dirty="0"/>
          </a:p>
          <a:p>
            <a:pPr marL="181240" indent="-181240">
              <a:buFont typeface="Arial" panose="020B0604020202020204" pitchFamily="34" charset="0"/>
              <a:buChar char="•"/>
            </a:pPr>
            <a:r>
              <a:rPr lang="en-GB" sz="1300" b="1" dirty="0"/>
              <a:t>Private blockchain implementations </a:t>
            </a:r>
            <a:r>
              <a:rPr lang="en-GB" sz="1300" dirty="0"/>
              <a:t>may follow closed user community rules, which will likely require security leaders to implement network security measures to limit access in addition to managing cryptographic access keys.</a:t>
            </a:r>
            <a:endParaRPr lang="en-GB" dirty="0" smtClean="0">
              <a:effectLst/>
            </a:endParaRPr>
          </a:p>
          <a:p>
            <a:endParaRPr lang="en-GB" sz="1300" dirty="0"/>
          </a:p>
          <a:p>
            <a:pPr lvl="1"/>
            <a:r>
              <a:rPr lang="en-GB" sz="1300" dirty="0"/>
              <a:t>While some specific implementations of blockchain may differ, security leaders must note that </a:t>
            </a:r>
            <a:r>
              <a:rPr lang="en-GB" sz="1300" b="1" dirty="0"/>
              <a:t>the architectural mode of the blockchain is to have 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defTabSz="966612">
              <a:defRPr/>
            </a:pPr>
            <a:endParaRPr lang="en-GB" sz="1300" dirty="0"/>
          </a:p>
          <a:p>
            <a:pPr marL="483306" lvl="1" defTabSz="966612">
              <a:defRPr/>
            </a:pPr>
            <a:r>
              <a:rPr lang="en-GB" sz="1300" dirty="0"/>
              <a:t>Due to the rapidly changing landscape with respect to blockchain offerings and technologies, security leaders should ensure that they </a:t>
            </a:r>
            <a:r>
              <a:rPr lang="en-GB" sz="1300" b="1" dirty="0"/>
              <a:t>are aware of the data being created, stored and used </a:t>
            </a:r>
            <a:r>
              <a:rPr lang="en-GB" sz="1300" dirty="0"/>
              <a:t>with any blockchain-based initiative. </a:t>
            </a:r>
          </a:p>
          <a:p>
            <a:pPr marL="483306" lvl="1" defTabSz="966612">
              <a:defRPr/>
            </a:pPr>
            <a:endParaRPr lang="en-GB" sz="1300" dirty="0"/>
          </a:p>
          <a:p>
            <a:pPr marL="483306" lvl="1" defTabSz="966612">
              <a:defRPr/>
            </a:pPr>
            <a:r>
              <a:rPr lang="en-GB" sz="1300" dirty="0"/>
              <a:t>This will differ, in some cases dramatically, depending on the blockchain technology (such as Ethereum, Hyperledger or bitcoin). While blockchain technology is exciting, fast-moving and poised to be highly disruptive, information security basics such as ensuring the use of the confidentiality, integrity and availability [CIA] model should still be exercised.</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29</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https://hbr.org/2016/08/how-to-survive-a-company-scandal-you-had-nothing-to-do-with</a:t>
            </a: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30</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b="1" dirty="0" smtClean="0"/>
              <a:t>Esoteric technology topics </a:t>
            </a:r>
            <a:r>
              <a:rPr lang="en-GB" dirty="0" smtClean="0"/>
              <a:t>that would previously have been off-the-table for non-technologists (e.g., cryptography </a:t>
            </a:r>
            <a:r>
              <a:rPr lang="en-GB" dirty="0" err="1" smtClean="0"/>
              <a:t>zk</a:t>
            </a:r>
            <a:r>
              <a:rPr lang="en-GB" dirty="0" smtClean="0"/>
              <a:t>-SNARKs or consensus mechanisms like Byzantine Altruistic Rational consensus) are now being mentioned by business leaders.</a:t>
            </a:r>
          </a:p>
          <a:p>
            <a:pPr marL="181240" indent="-181240">
              <a:buFont typeface="Arial" panose="020B0604020202020204" pitchFamily="34" charset="0"/>
              <a:buChar char="•"/>
            </a:pPr>
            <a:r>
              <a:rPr lang="en-GB" dirty="0" smtClean="0"/>
              <a:t>There is greater focus on the </a:t>
            </a:r>
            <a:r>
              <a:rPr lang="en-GB" b="1" dirty="0" smtClean="0"/>
              <a:t>technological disruption of business </a:t>
            </a:r>
            <a:r>
              <a:rPr lang="en-GB" dirty="0" smtClean="0"/>
              <a:t>models and even industries.</a:t>
            </a:r>
          </a:p>
          <a:p>
            <a:pPr marL="181240" indent="-181240">
              <a:buFont typeface="Arial" panose="020B0604020202020204" pitchFamily="34" charset="0"/>
              <a:buChar char="•"/>
            </a:pPr>
            <a:r>
              <a:rPr lang="en-GB" dirty="0" smtClean="0"/>
              <a:t>There is an </a:t>
            </a:r>
            <a:r>
              <a:rPr lang="en-GB" b="1" dirty="0" smtClean="0"/>
              <a:t>increased proliferation of technological supply </a:t>
            </a:r>
            <a:r>
              <a:rPr lang="en-GB" dirty="0" smtClean="0"/>
              <a:t>away from traditional core suppliers.</a:t>
            </a:r>
          </a:p>
          <a:p>
            <a:pPr marL="181240" indent="-181240">
              <a:buFont typeface="Arial" panose="020B0604020202020204" pitchFamily="34" charset="0"/>
              <a:buChar char="•"/>
            </a:pPr>
            <a:r>
              <a:rPr lang="en-GB" b="1" dirty="0" smtClean="0"/>
              <a:t>Skill fragmentation </a:t>
            </a:r>
            <a:r>
              <a:rPr lang="en-GB" dirty="0" smtClean="0"/>
              <a:t>is a benefit and a curse.</a:t>
            </a:r>
          </a:p>
          <a:p>
            <a:pPr marL="181240" indent="-181240">
              <a:buFont typeface="Arial" panose="020B0604020202020204" pitchFamily="34" charset="0"/>
              <a:buChar char="•"/>
            </a:pPr>
            <a:r>
              <a:rPr lang="en-GB" dirty="0" smtClean="0"/>
              <a:t>Knowledge of </a:t>
            </a:r>
            <a:r>
              <a:rPr lang="en-GB" b="1" dirty="0" smtClean="0"/>
              <a:t>risk-adjusted returns, and especially customer adoption behaviours and proclivities</a:t>
            </a:r>
            <a:r>
              <a:rPr lang="en-GB" dirty="0" smtClean="0"/>
              <a:t>, is now an IT requirement.</a:t>
            </a:r>
          </a:p>
        </p:txBody>
      </p:sp>
      <p:sp>
        <p:nvSpPr>
          <p:cNvPr id="4" name="Slide Number Placeholder 3"/>
          <p:cNvSpPr>
            <a:spLocks noGrp="1"/>
          </p:cNvSpPr>
          <p:nvPr>
            <p:ph type="sldNum" sz="quarter" idx="10"/>
          </p:nvPr>
        </p:nvSpPr>
        <p:spPr/>
        <p:txBody>
          <a:bodyPr/>
          <a:lstStyle/>
          <a:p>
            <a:fld id="{942793C7-65A8-463F-B7FE-614885B150DE}" type="slidenum">
              <a:rPr lang="en-GB" smtClean="0"/>
              <a:t>31</a:t>
            </a:fld>
            <a:endParaRPr lang="en-GB"/>
          </a:p>
        </p:txBody>
      </p:sp>
    </p:spTree>
    <p:extLst>
      <p:ext uri="{BB962C8B-B14F-4D97-AF65-F5344CB8AC3E}">
        <p14:creationId xmlns:p14="http://schemas.microsoft.com/office/powerpoint/2010/main" val="2270463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GB" sz="1300" dirty="0"/>
              <a:t>Blockchains can be viewed as a protocol. </a:t>
            </a:r>
            <a:r>
              <a:rPr lang="en-US" dirty="0" smtClean="0"/>
              <a:t>It must support real, needed business process, like HTTP supports e-commerce</a:t>
            </a:r>
            <a:endParaRPr lang="en-GB" sz="1300" dirty="0"/>
          </a:p>
          <a:p>
            <a:pPr marL="181240" indent="-181240" defTabSz="966612">
              <a:buFont typeface="Arial" panose="020B0604020202020204" pitchFamily="34" charset="0"/>
              <a:buChar char="•"/>
              <a:defRPr/>
            </a:pPr>
            <a:r>
              <a:rPr lang="en-GB" sz="1300" dirty="0"/>
              <a:t>As such, they must support an existing or needed business process, in the same way that the HTTP protocol supports e-commerce. </a:t>
            </a:r>
            <a:r>
              <a:rPr lang="en-GB" sz="1300" b="1" dirty="0"/>
              <a:t>Making sure that using blockchain makes sense for the business is the first priority </a:t>
            </a:r>
            <a:r>
              <a:rPr lang="en-GB" sz="1300" dirty="0"/>
              <a:t>(for example, if you're using a blockchain for the sake of saying you have it, it's probably a mistake).</a:t>
            </a:r>
          </a:p>
          <a:p>
            <a:pPr marL="181240" indent="-181240" defTabSz="966612">
              <a:buFont typeface="Arial" panose="020B0604020202020204" pitchFamily="34" charset="0"/>
              <a:buChar char="•"/>
              <a:defRPr/>
            </a:pPr>
            <a:r>
              <a:rPr lang="en-GB" sz="1300" dirty="0"/>
              <a:t>More importantly, ensure that the implementation of blockchain technology enhances or creates a new digital business initiative that otherwise could not be realized.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32</a:t>
            </a:fld>
            <a:endParaRPr lang="en-GB"/>
          </a:p>
        </p:txBody>
      </p:sp>
    </p:spTree>
    <p:extLst>
      <p:ext uri="{BB962C8B-B14F-4D97-AF65-F5344CB8AC3E}">
        <p14:creationId xmlns:p14="http://schemas.microsoft.com/office/powerpoint/2010/main" val="1006116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While a wide variety of early proofs of concept (</a:t>
            </a:r>
            <a:r>
              <a:rPr lang="en-GB" sz="1300" dirty="0" err="1"/>
              <a:t>PoCs</a:t>
            </a:r>
            <a:r>
              <a:rPr lang="en-GB" sz="1300" dirty="0"/>
              <a:t>) are underway, blockchain technology and its applications remain nascent and immature from a technology perspective.</a:t>
            </a:r>
            <a:endParaRPr lang="en-GB" dirty="0" smtClean="0">
              <a:effectLst/>
            </a:endParaRPr>
          </a:p>
          <a:p>
            <a:pPr marL="181240" indent="-181240">
              <a:buFont typeface="Arial" panose="020B0604020202020204" pitchFamily="34" charset="0"/>
              <a:buChar char="•"/>
            </a:pPr>
            <a:r>
              <a:rPr lang="en-GB" sz="1300" dirty="0"/>
              <a:t>Gartner is tracking over 75 blockchain platforms. Security and risk management (SRM) leaders cite that there are too many, all with a variety of models and offerings, to actively track and understand.</a:t>
            </a:r>
          </a:p>
          <a:p>
            <a:pPr marL="181240" indent="-181240">
              <a:buFont typeface="Arial" panose="020B0604020202020204" pitchFamily="34" charset="0"/>
              <a:buChar char="•"/>
            </a:pPr>
            <a:r>
              <a:rPr lang="en-GB" sz="1300" dirty="0"/>
              <a:t>Decentralization and trust control models, such as public, private and consortium approaches, often confuse SRM leaders. Outside of crypto-currencies, public blockchains remain a challenge to create. Therefore, SRM leaders tend to focus on consortium-based approaches.</a:t>
            </a:r>
            <a:endParaRPr lang="en-GB" dirty="0" smtClean="0">
              <a:effectLst/>
            </a:endParaRPr>
          </a:p>
          <a:p>
            <a:pPr marL="181240" indent="-181240">
              <a:buFont typeface="Arial" panose="020B0604020202020204" pitchFamily="34" charset="0"/>
              <a:buChar char="•"/>
            </a:pPr>
            <a:r>
              <a:rPr lang="en-GB" sz="1300" dirty="0"/>
              <a:t>While blockchain relies on cryptography for basic security, it is still subject to cyber threats and therefore requires crypto-agility</a:t>
            </a:r>
          </a:p>
          <a:p>
            <a:pPr defTabSz="966612">
              <a:defRPr/>
            </a:pPr>
            <a:r>
              <a:rPr lang="en-GB" sz="1300" dirty="0"/>
              <a:t>Security and risk management leaders tasked with improving application and data security should:</a:t>
            </a:r>
            <a:endParaRPr lang="en-GB" dirty="0" smtClean="0">
              <a:effectLst/>
            </a:endParaRPr>
          </a:p>
          <a:p>
            <a:pPr marL="181240" indent="-181240">
              <a:buFont typeface="Arial" panose="020B0604020202020204" pitchFamily="34" charset="0"/>
              <a:buChar char="•"/>
            </a:pPr>
            <a:r>
              <a:rPr lang="en-GB" sz="1300" dirty="0"/>
              <a:t>Actively engage with their organizations' blockchain-based initiatives by engaging with relevant business leaders, to </a:t>
            </a:r>
            <a:r>
              <a:rPr lang="en-GB" sz="1300" b="1" dirty="0"/>
              <a:t>inform and advise on the risks</a:t>
            </a:r>
            <a:r>
              <a:rPr lang="en-GB" sz="1300" dirty="0"/>
              <a:t>, benefits and limitations of this emerging technology.</a:t>
            </a:r>
            <a:endParaRPr lang="en-GB" dirty="0" smtClean="0">
              <a:effectLst/>
            </a:endParaRPr>
          </a:p>
          <a:p>
            <a:pPr marL="181240" indent="-181240">
              <a:buFont typeface="Arial" panose="020B0604020202020204" pitchFamily="34" charset="0"/>
              <a:buChar char="•"/>
            </a:pPr>
            <a:r>
              <a:rPr lang="en-GB" sz="1300" dirty="0"/>
              <a:t>Be cautious of overoptimistic vendor claims by evaluating the technical security aspects of blockchain platforms under consideration.</a:t>
            </a:r>
          </a:p>
          <a:p>
            <a:pPr marL="181240" indent="-181240">
              <a:buFont typeface="Arial" panose="020B0604020202020204" pitchFamily="34" charset="0"/>
              <a:buChar char="•"/>
            </a:pPr>
            <a:r>
              <a:rPr lang="en-GB" sz="1300" dirty="0"/>
              <a:t>While some specific implementations of blockchain may differ, security leaders must note that </a:t>
            </a:r>
            <a:r>
              <a:rPr lang="en-GB" sz="1300" b="1" dirty="0"/>
              <a:t>the architectural mode of the blockchain is to have 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marL="181240" indent="-181240">
              <a:buFont typeface="Arial" panose="020B0604020202020204" pitchFamily="34" charset="0"/>
              <a:buChar char="•"/>
            </a:pPr>
            <a:r>
              <a:rPr lang="en-GB" sz="1300" dirty="0"/>
              <a:t>Due to the rapidly changing landscape with respect to blockchain offerings and technologies, security leaders should ensure that they </a:t>
            </a:r>
            <a:r>
              <a:rPr lang="en-GB" sz="1300" b="1" dirty="0"/>
              <a:t>are aware of the data being created, stored and used </a:t>
            </a:r>
            <a:r>
              <a:rPr lang="en-GB" sz="1300" dirty="0"/>
              <a:t>with any blockchain-based initiative.  This will differ, in some cases dramatically, depending on the blockchain technology (such as Ethereum, Hyperledger or bitcoin).</a:t>
            </a:r>
          </a:p>
          <a:p>
            <a:pPr marL="181240" indent="-181240">
              <a:buFont typeface="Arial" panose="020B0604020202020204" pitchFamily="34" charset="0"/>
              <a:buChar char="•"/>
            </a:pPr>
            <a:r>
              <a:rPr lang="en-GB" sz="1300" dirty="0"/>
              <a:t>While blockchain technology is exciting, fast-moving and poised to be highly disruptive, information security basics such as ensuring </a:t>
            </a:r>
            <a:r>
              <a:rPr lang="en-GB" sz="1300" b="1" dirty="0"/>
              <a:t>the use of the confidentiality, integrity and availability [CIA] model should still be exercised</a:t>
            </a:r>
            <a:r>
              <a:rPr lang="en-GB" sz="1300" dirty="0"/>
              <a:t>.</a:t>
            </a:r>
          </a:p>
          <a:p>
            <a:pPr marL="181240" indent="-181240">
              <a:buFont typeface="Arial" panose="020B0604020202020204" pitchFamily="34" charset="0"/>
              <a:buChar char="•"/>
            </a:pPr>
            <a:r>
              <a:rPr lang="en-GB" sz="1300" dirty="0"/>
              <a:t>Ensure the confidentiality of blockchain-enabled applications by leveraging a variety of data-centric security approaches (such as encryption) while taking advantage of the integrity and availability benefits.</a:t>
            </a:r>
          </a:p>
        </p:txBody>
      </p:sp>
      <p:sp>
        <p:nvSpPr>
          <p:cNvPr id="4" name="Slide Number Placeholder 3"/>
          <p:cNvSpPr>
            <a:spLocks noGrp="1"/>
          </p:cNvSpPr>
          <p:nvPr>
            <p:ph type="sldNum" sz="quarter" idx="10"/>
          </p:nvPr>
        </p:nvSpPr>
        <p:spPr/>
        <p:txBody>
          <a:bodyPr/>
          <a:lstStyle/>
          <a:p>
            <a:fld id="{942793C7-65A8-463F-B7FE-614885B150DE}" type="slidenum">
              <a:rPr lang="en-GB" smtClean="0"/>
              <a:t>33</a:t>
            </a:fld>
            <a:endParaRPr lang="en-GB"/>
          </a:p>
        </p:txBody>
      </p:sp>
    </p:spTree>
    <p:extLst>
      <p:ext uri="{BB962C8B-B14F-4D97-AF65-F5344CB8AC3E}">
        <p14:creationId xmlns:p14="http://schemas.microsoft.com/office/powerpoint/2010/main" val="3657851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Yes, blockchain is overhyped. The blockchain is being praised as a technological innovation which allows revolutionizing how society trades and interacts.</a:t>
            </a:r>
          </a:p>
          <a:p>
            <a:endParaRPr lang="en-GB" dirty="0" smtClean="0"/>
          </a:p>
          <a:p>
            <a:r>
              <a:rPr lang="en-GB" dirty="0" smtClean="0"/>
              <a:t>This reputation is in particular attributable to some of their specific properties such as of allowing mutually mistrusting entities to exchange information and interact without relying on a trusted third party.</a:t>
            </a:r>
          </a:p>
          <a:p>
            <a:r>
              <a:rPr lang="en-GB" dirty="0" smtClean="0"/>
              <a:t>A blockchain moreover provides an integrity protected data storage and allows to provide process transparency. </a:t>
            </a:r>
          </a:p>
        </p:txBody>
      </p:sp>
      <p:sp>
        <p:nvSpPr>
          <p:cNvPr id="4" name="Slide Number Placeholder 3"/>
          <p:cNvSpPr>
            <a:spLocks noGrp="1"/>
          </p:cNvSpPr>
          <p:nvPr>
            <p:ph type="sldNum" sz="quarter" idx="10"/>
          </p:nvPr>
        </p:nvSpPr>
        <p:spPr/>
        <p:txBody>
          <a:bodyPr/>
          <a:lstStyle/>
          <a:p>
            <a:fld id="{942793C7-65A8-463F-B7FE-614885B150DE}" type="slidenum">
              <a:rPr lang="en-GB" smtClean="0"/>
              <a:t>3</a:t>
            </a:fld>
            <a:endParaRPr lang="en-GB"/>
          </a:p>
        </p:txBody>
      </p:sp>
    </p:spTree>
    <p:extLst>
      <p:ext uri="{BB962C8B-B14F-4D97-AF65-F5344CB8AC3E}">
        <p14:creationId xmlns:p14="http://schemas.microsoft.com/office/powerpoint/2010/main" val="1433642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Technical professionals focused on blockchain-enabled solutions should:</a:t>
            </a:r>
          </a:p>
          <a:p>
            <a:pPr marL="181240" indent="-181240">
              <a:buFont typeface="Arial" panose="020B0604020202020204" pitchFamily="34" charset="0"/>
              <a:buChar char="•"/>
            </a:pPr>
            <a:r>
              <a:rPr lang="en-GB" dirty="0" smtClean="0"/>
              <a:t>Perform a readiness assessment to make processes suitable for decentralization or shared ledgers.</a:t>
            </a:r>
          </a:p>
          <a:p>
            <a:pPr marL="664546" lvl="1" indent="-181240">
              <a:buFont typeface="Arial" panose="020B0604020202020204" pitchFamily="34" charset="0"/>
              <a:buChar char="•"/>
            </a:pPr>
            <a:r>
              <a:rPr lang="en-GB" dirty="0" smtClean="0"/>
              <a:t>Applying blockchain to processes designed for a centralized business model moves requirements toward platforms that use traditional components.</a:t>
            </a:r>
          </a:p>
          <a:p>
            <a:pPr marL="664546" lvl="1" indent="-181240">
              <a:buFont typeface="Arial" panose="020B0604020202020204" pitchFamily="34" charset="0"/>
              <a:buChar char="•"/>
            </a:pPr>
            <a:r>
              <a:rPr lang="en-GB" dirty="0" smtClean="0"/>
              <a:t>Decentralization of processes can tip the choice toward platforms that use truly decentralized components.</a:t>
            </a:r>
          </a:p>
          <a:p>
            <a:pPr marL="181240" indent="-181240">
              <a:buFont typeface="Arial" panose="020B0604020202020204" pitchFamily="34" charset="0"/>
              <a:buChar char="•"/>
            </a:pPr>
            <a:r>
              <a:rPr lang="en-GB" dirty="0" smtClean="0"/>
              <a:t>Select an appropriate architecture strategy and compare candidate platforms. The strategy should remain flexible because blockchain platforms are immature, and lack standards and well-established deployment best practices. The rapid pace of blockchain technology evolution may require adjustments in the target architecture.</a:t>
            </a:r>
          </a:p>
        </p:txBody>
      </p:sp>
      <p:sp>
        <p:nvSpPr>
          <p:cNvPr id="4" name="Slide Number Placeholder 3"/>
          <p:cNvSpPr>
            <a:spLocks noGrp="1"/>
          </p:cNvSpPr>
          <p:nvPr>
            <p:ph type="sldNum" sz="quarter" idx="10"/>
          </p:nvPr>
        </p:nvSpPr>
        <p:spPr/>
        <p:txBody>
          <a:bodyPr/>
          <a:lstStyle/>
          <a:p>
            <a:fld id="{942793C7-65A8-463F-B7FE-614885B150DE}" type="slidenum">
              <a:rPr lang="en-GB" smtClean="0"/>
              <a:t>34</a:t>
            </a:fld>
            <a:endParaRPr lang="en-GB"/>
          </a:p>
        </p:txBody>
      </p:sp>
    </p:spTree>
    <p:extLst>
      <p:ext uri="{BB962C8B-B14F-4D97-AF65-F5344CB8AC3E}">
        <p14:creationId xmlns:p14="http://schemas.microsoft.com/office/powerpoint/2010/main" val="632382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we see exploration and experimentation across all industries, a couple of major challenges still remain to get DLT adoption off the ground.</a:t>
            </a:r>
          </a:p>
          <a:p>
            <a:endParaRPr lang="en-US" dirty="0" smtClean="0"/>
          </a:p>
          <a:p>
            <a:pPr marL="181240" indent="-181240">
              <a:buFont typeface="Arial" panose="020B0604020202020204" pitchFamily="34" charset="0"/>
              <a:buChar char="•"/>
            </a:pPr>
            <a:r>
              <a:rPr lang="en-US" dirty="0" smtClean="0"/>
              <a:t>First, there is the maturity of the technology. Only </a:t>
            </a:r>
            <a:r>
              <a:rPr lang="en-US" b="1" dirty="0" smtClean="0"/>
              <a:t>few projects are close to being production-ready in an enterprise setting</a:t>
            </a:r>
            <a:r>
              <a:rPr lang="en-US" dirty="0" smtClean="0"/>
              <a:t>, especially Ethereum with the efforts coming out of the Ethereum Enterprise Alliance is making good progress, but all are still untested for large-scale commercial implementation.</a:t>
            </a:r>
          </a:p>
          <a:p>
            <a:pPr marL="181240" indent="-181240">
              <a:buFont typeface="Arial" panose="020B0604020202020204" pitchFamily="34" charset="0"/>
              <a:buChar char="•"/>
            </a:pPr>
            <a:r>
              <a:rPr lang="en-US" dirty="0" smtClean="0"/>
              <a:t>There are challenges around adoption itself. There is still a lot of </a:t>
            </a:r>
            <a:r>
              <a:rPr lang="en-US" b="1" dirty="0" smtClean="0"/>
              <a:t>regulatory risk </a:t>
            </a:r>
            <a:r>
              <a:rPr lang="en-US" dirty="0" smtClean="0"/>
              <a:t>that might put invested efforts in jeopardy. And since most adoption scenarios would require all involved parties to be convinced to participate to achieve the full benefit, people are effectively dependent of the last adopters within a value network.</a:t>
            </a:r>
          </a:p>
          <a:p>
            <a:pPr marL="181240" indent="-181240">
              <a:buFont typeface="Arial" panose="020B0604020202020204" pitchFamily="34" charset="0"/>
              <a:buChar char="•"/>
            </a:pPr>
            <a:r>
              <a:rPr lang="en-US" dirty="0" smtClean="0"/>
              <a:t>The </a:t>
            </a:r>
            <a:r>
              <a:rPr lang="en-US" b="1" dirty="0" smtClean="0"/>
              <a:t>price volatility </a:t>
            </a:r>
            <a:r>
              <a:rPr lang="en-US" dirty="0" smtClean="0"/>
              <a:t>is a big challenge in payment use cases. The number of options to mitigate it are increasing, e.g. using futures to hedge, or using a so-called </a:t>
            </a:r>
            <a:r>
              <a:rPr lang="en-US" dirty="0" err="1" smtClean="0"/>
              <a:t>stablecoin</a:t>
            </a:r>
            <a:r>
              <a:rPr lang="en-US" dirty="0" smtClean="0"/>
              <a:t> which have fiat-currency-pegged conversion rates. Still, it either limits use cases or creates additional efforts that might deteriorate a business case.</a:t>
            </a:r>
          </a:p>
          <a:p>
            <a:pPr marL="181240" indent="-181240">
              <a:buFont typeface="Arial" panose="020B0604020202020204" pitchFamily="34" charset="0"/>
              <a:buChar char="•"/>
            </a:pPr>
            <a:r>
              <a:rPr lang="en-US" dirty="0" smtClean="0"/>
              <a:t>And last, there’s a self-made problem of many industry-led initiatives from betting too much on private (permissioned) blockchain solutions. This approach might seem obvious at first considering the need for privacy of business data vs. that data on public ledgers would be visible to everyone. The flip side however is that you would expect that every business partner joins every private blockchain of every business partner out there. And even if that would be feasible, these private networks are even more prone to misuse of trust as they are typically not Byzantine fault tolerant. Maybe privacy-based solutions (e.g. zero-knowledge proof) will offer a way out of the dilemma.</a:t>
            </a:r>
          </a:p>
          <a:p>
            <a:endParaRPr lang="en-US" dirty="0" smtClean="0"/>
          </a:p>
          <a:p>
            <a:r>
              <a:rPr lang="en-US" dirty="0" smtClean="0"/>
              <a:t>Sources: http://people.csail.mit.edu/silvio/Selected%20Scientific%20Papers/Proof%20Systems/The_Knowledge_Complexity_Of_Interactive_Proof_Systems.pdf</a:t>
            </a:r>
          </a:p>
          <a:p>
            <a:r>
              <a:rPr lang="en-US" dirty="0" smtClean="0"/>
              <a:t>https://medium.com/@argongroup/on-zero-knowledge-proofs-in-blockchains-14c48cfd1dd1</a:t>
            </a:r>
          </a:p>
        </p:txBody>
      </p:sp>
      <p:sp>
        <p:nvSpPr>
          <p:cNvPr id="4" name="Slide Number Placeholder 3"/>
          <p:cNvSpPr>
            <a:spLocks noGrp="1"/>
          </p:cNvSpPr>
          <p:nvPr>
            <p:ph type="sldNum" sz="quarter" idx="10"/>
          </p:nvPr>
        </p:nvSpPr>
        <p:spPr/>
        <p:txBody>
          <a:bodyPr/>
          <a:lstStyle/>
          <a:p>
            <a:fld id="{942793C7-65A8-463F-B7FE-614885B150DE}" type="slidenum">
              <a:rPr lang="en-GB" smtClean="0"/>
              <a:t>35</a:t>
            </a:fld>
            <a:endParaRPr lang="en-GB"/>
          </a:p>
        </p:txBody>
      </p:sp>
    </p:spTree>
    <p:extLst>
      <p:ext uri="{BB962C8B-B14F-4D97-AF65-F5344CB8AC3E}">
        <p14:creationId xmlns:p14="http://schemas.microsoft.com/office/powerpoint/2010/main" val="190742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Source: coin360.io</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36</a:t>
            </a:fld>
            <a:endParaRPr lang="en-GB"/>
          </a:p>
        </p:txBody>
      </p:sp>
    </p:spTree>
    <p:extLst>
      <p:ext uri="{BB962C8B-B14F-4D97-AF65-F5344CB8AC3E}">
        <p14:creationId xmlns:p14="http://schemas.microsoft.com/office/powerpoint/2010/main" val="2658727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was introduced in 2012 by </a:t>
            </a:r>
            <a:r>
              <a:rPr lang="en-US" dirty="0" err="1" smtClean="0"/>
              <a:t>Nir</a:t>
            </a:r>
            <a:r>
              <a:rPr lang="en-US" dirty="0" smtClean="0"/>
              <a:t> </a:t>
            </a:r>
            <a:r>
              <a:rPr lang="en-US" dirty="0" err="1" smtClean="0"/>
              <a:t>Bitansky</a:t>
            </a:r>
            <a:r>
              <a:rPr lang="en-US" dirty="0" smtClean="0"/>
              <a:t>, Ran Canetti, Alessandro Chiesa &amp; </a:t>
            </a:r>
            <a:r>
              <a:rPr lang="en-US" dirty="0" err="1" smtClean="0"/>
              <a:t>Eran</a:t>
            </a:r>
            <a:r>
              <a:rPr lang="en-US" dirty="0" smtClean="0"/>
              <a:t> </a:t>
            </a:r>
            <a:r>
              <a:rPr lang="en-US" dirty="0" err="1" smtClean="0"/>
              <a:t>Tromer</a:t>
            </a:r>
            <a:r>
              <a:rPr lang="en-US" dirty="0" smtClean="0"/>
              <a:t> and describes a special variation of the zero-knowledge technique. </a:t>
            </a:r>
            <a:r>
              <a:rPr lang="en-US" dirty="0" err="1" smtClean="0"/>
              <a:t>zk</a:t>
            </a:r>
            <a:r>
              <a:rPr lang="en-US" dirty="0" smtClean="0"/>
              <a:t>-SNARKs introduce a number of innovations that render them usable in blockchains. Most importantly, </a:t>
            </a:r>
            <a:r>
              <a:rPr lang="en-US" dirty="0" err="1" smtClean="0"/>
              <a:t>zk</a:t>
            </a:r>
            <a:r>
              <a:rPr lang="en-US" dirty="0" smtClean="0"/>
              <a:t>-SNARKs reduce the size of the proofs and the computational effort required to verify them.</a:t>
            </a:r>
          </a:p>
          <a:p>
            <a:endParaRPr lang="en-US" dirty="0" smtClean="0"/>
          </a:p>
          <a:p>
            <a:r>
              <a:rPr lang="en-US" dirty="0" smtClean="0"/>
              <a:t>Zero-knowledge protocols enable the transfer of assets across a distributed, peer-to-peer blockchain network with complete privacy. In regular blockchain transactions, when an asset is sent from one party to another, the details of that transaction are visible to every other party in the network. By contrast, in a zero knowledge transaction, the others only know that a valid transaction has taken place, but nothing about the sender, recipient, asset class and quantity. The identity and amount being spent can remain hidden, and problems such as “front-running” can be avoided.</a:t>
            </a:r>
          </a:p>
          <a:p>
            <a:endParaRPr lang="en-US" dirty="0" smtClean="0"/>
          </a:p>
          <a:p>
            <a:r>
              <a:rPr lang="en-US" dirty="0" smtClean="0"/>
              <a:t>The most prominent blockchain-based system using zero-knowledge proofs is ZCash, which was also the first cryptocurrency to implement </a:t>
            </a:r>
            <a:r>
              <a:rPr lang="en-US" dirty="0" err="1" smtClean="0"/>
              <a:t>zk</a:t>
            </a:r>
            <a:r>
              <a:rPr lang="en-US" dirty="0" smtClean="0"/>
              <a:t>-SNARKs. Other blockchain-based systems have since also incorporate zero-knowledge proofs into their solutions to allow for transactions to be verified while protecting user/transaction privacy. Probably the best known of which is Ethereum, which implemented </a:t>
            </a:r>
            <a:r>
              <a:rPr lang="en-US" dirty="0" err="1" smtClean="0"/>
              <a:t>zk</a:t>
            </a:r>
            <a:r>
              <a:rPr lang="en-US" dirty="0" smtClean="0"/>
              <a:t>-SNARKS as part of the Byzantium upgrade.</a:t>
            </a:r>
          </a:p>
          <a:p>
            <a:endParaRPr lang="en-US" dirty="0" smtClean="0"/>
          </a:p>
          <a:p>
            <a:r>
              <a:rPr lang="en-US" dirty="0" smtClean="0"/>
              <a:t>Source: https://medium.com/@argongroup/on-zero-knowledge-proofs-in-blockchains-14c48cfd1dd1</a:t>
            </a:r>
          </a:p>
          <a:p>
            <a:r>
              <a:rPr lang="en-US" dirty="0" smtClean="0"/>
              <a:t>https://dl.acm.org/citation.cfm?id=2090263</a:t>
            </a:r>
          </a:p>
          <a:p>
            <a:r>
              <a:rPr lang="en-US" dirty="0" smtClean="0"/>
              <a:t>https://z.cash/technology/zksnarks.html</a:t>
            </a:r>
          </a:p>
          <a:p>
            <a:r>
              <a:rPr lang="en-US" dirty="0" smtClean="0"/>
              <a:t>https://cointelegraph.com/news/ethereum-upgrade-byzantium-is-live-verifies-first-zk-snark-proof</a:t>
            </a:r>
          </a:p>
          <a:p>
            <a:endParaRPr lang="en-US"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37</a:t>
            </a:fld>
            <a:endParaRPr lang="en-GB"/>
          </a:p>
        </p:txBody>
      </p:sp>
    </p:spTree>
    <p:extLst>
      <p:ext uri="{BB962C8B-B14F-4D97-AF65-F5344CB8AC3E}">
        <p14:creationId xmlns:p14="http://schemas.microsoft.com/office/powerpoint/2010/main" val="515199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First week</a:t>
            </a:r>
          </a:p>
          <a:p>
            <a:pPr lvl="1"/>
            <a:r>
              <a:rPr lang="en-GB" dirty="0" smtClean="0"/>
              <a:t>Clarify how your organization understands blockchain technology… and educate management</a:t>
            </a:r>
          </a:p>
          <a:p>
            <a:pPr lvl="1"/>
            <a:r>
              <a:rPr lang="en-GB" dirty="0" smtClean="0"/>
              <a:t>Conduct internal IT meeting to assess opportunities for development using a blockchain technologies. E.g., in security, standards, open platforms etc.</a:t>
            </a:r>
          </a:p>
          <a:p>
            <a:r>
              <a:rPr lang="en-GB" b="1" dirty="0" smtClean="0"/>
              <a:t>Next 90 Days:</a:t>
            </a:r>
            <a:endParaRPr lang="en-GB" dirty="0" smtClean="0"/>
          </a:p>
          <a:p>
            <a:pPr lvl="1"/>
            <a:r>
              <a:rPr lang="en-GB" i="1" dirty="0" smtClean="0"/>
              <a:t>Conduct </a:t>
            </a:r>
            <a:r>
              <a:rPr lang="en-GB" dirty="0" smtClean="0"/>
              <a:t>an assessment of your internal capabilities for developing, deploying and maintaining a blockchain initiative.</a:t>
            </a:r>
          </a:p>
          <a:p>
            <a:pPr lvl="1"/>
            <a:r>
              <a:rPr lang="en-GB" i="1" dirty="0" smtClean="0"/>
              <a:t>Assess </a:t>
            </a:r>
            <a:r>
              <a:rPr lang="en-GB" dirty="0" smtClean="0"/>
              <a:t>which vendors are talking to you about blockchain technology and "carefully" analyse their capabilities.</a:t>
            </a:r>
          </a:p>
          <a:p>
            <a:pPr lvl="1"/>
            <a:r>
              <a:rPr lang="en-GB" i="1" dirty="0" smtClean="0"/>
              <a:t>Select</a:t>
            </a:r>
            <a:r>
              <a:rPr lang="en-GB" dirty="0" smtClean="0"/>
              <a:t>a limited and simple narrow-scope use case for real deployment on a chosen platform.</a:t>
            </a:r>
          </a:p>
          <a:p>
            <a:pPr lvl="1"/>
            <a:r>
              <a:rPr lang="en-GB" dirty="0" smtClean="0"/>
              <a:t>(</a:t>
            </a:r>
            <a:r>
              <a:rPr lang="en-GB" i="1" dirty="0" smtClean="0"/>
              <a:t>Use </a:t>
            </a:r>
            <a:r>
              <a:rPr lang="en-GB" dirty="0" smtClean="0"/>
              <a:t>internal blockchain washing to fund legacy modernization projects.)</a:t>
            </a:r>
          </a:p>
          <a:p>
            <a:r>
              <a:rPr lang="en-GB" b="1" dirty="0" smtClean="0"/>
              <a:t>Next 12 Months:</a:t>
            </a:r>
            <a:endParaRPr lang="en-GB" dirty="0" smtClean="0"/>
          </a:p>
          <a:p>
            <a:pPr lvl="1"/>
            <a:r>
              <a:rPr lang="en-GB" i="1" dirty="0" smtClean="0"/>
              <a:t>Assess </a:t>
            </a:r>
            <a:r>
              <a:rPr lang="en-GB" dirty="0" smtClean="0"/>
              <a:t>whether the users of any initiative have sufficient technological knowledge and access to enable everyday use, fit for business and consumer context.</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38</a:t>
            </a:fld>
            <a:endParaRPr lang="en-GB"/>
          </a:p>
        </p:txBody>
      </p:sp>
    </p:spTree>
    <p:extLst>
      <p:ext uri="{BB962C8B-B14F-4D97-AF65-F5344CB8AC3E}">
        <p14:creationId xmlns:p14="http://schemas.microsoft.com/office/powerpoint/2010/main" val="2559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Gartner</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39</a:t>
            </a:fld>
            <a:endParaRPr lang="en-GB"/>
          </a:p>
        </p:txBody>
      </p:sp>
    </p:spTree>
    <p:extLst>
      <p:ext uri="{BB962C8B-B14F-4D97-AF65-F5344CB8AC3E}">
        <p14:creationId xmlns:p14="http://schemas.microsoft.com/office/powerpoint/2010/main" val="1514375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Banking</a:t>
            </a:r>
            <a:r>
              <a:rPr lang="en-US" dirty="0" smtClean="0"/>
              <a:t> might the industry that’s closest to being production-ready, moving from small niche solutions and pilots to larger adoption step by step. Even though there doesn’t seem to be anything in production yet, there are many examples of pilots especially around payments and trading. Some 100 institutions signed up to pilot </a:t>
            </a:r>
            <a:r>
              <a:rPr lang="en-US" dirty="0" err="1" smtClean="0"/>
              <a:t>RippleNet</a:t>
            </a:r>
            <a:r>
              <a:rPr lang="en-US" dirty="0" smtClean="0"/>
              <a:t> for international payments. A couple of European banks founded We-Trade, a joint venture to develop a trade platform for commercial clients. JPMorgan has an internal blockchain team that developed its Ethereum-based in-house blockchain solution Quorum, in which it incorporated </a:t>
            </a:r>
            <a:r>
              <a:rPr lang="en-US" dirty="0" err="1" smtClean="0"/>
              <a:t>ZCash’s</a:t>
            </a:r>
            <a:r>
              <a:rPr lang="en-US" dirty="0" smtClean="0"/>
              <a:t> privacy technology. ING developed a similar solution for private blockchain transactions. Bank of America is exploring opportunities for data sharing, RBC is experimenting with international payments, BBVA on FX matching, and BNP Paribas on dividend payments and stock splits. Of the credit card companies, Visa is piloting a B2B payments service and MasterCard a system for instant payment processing.</a:t>
            </a:r>
          </a:p>
          <a:p>
            <a:r>
              <a:rPr lang="en-US" dirty="0" smtClean="0"/>
              <a:t>Within the </a:t>
            </a:r>
            <a:r>
              <a:rPr lang="en-US" b="1" dirty="0" smtClean="0"/>
              <a:t>Insurance industry</a:t>
            </a:r>
            <a:r>
              <a:rPr lang="en-US" dirty="0" smtClean="0"/>
              <a:t>, French insurance company AXA might be furthest ahead with a first live product; it has launched a new flight delay insurance product that uses the public Ethereum blockchain to store and process payouts. Across the industry, several pilots &amp; trials are being conducted, mostly around payment and workflow improvements. ANZ is building a blockchain-based platform to ease the transfer of data and premium payments between brokers and insurers together with IBM. Allianz has been testing an internal token for money transfers between its global affiliates to avoid having to deal with currency conversions, and announced a solution for car loan refinancing. And they developed a prototype for a more streamlined approach for captive or self-insurance policies. Insurance broker Marsh is working with IBM to develop a blockchain-based insurance verification platform. And a group of 9 Chinese insurance companies completed a trial of an insurance asset trading platform.</a:t>
            </a:r>
          </a:p>
          <a:p>
            <a:r>
              <a:rPr lang="en-US" dirty="0" smtClean="0"/>
              <a:t>The </a:t>
            </a:r>
            <a:r>
              <a:rPr lang="en-US" b="1" dirty="0" smtClean="0"/>
              <a:t>Telecom industry </a:t>
            </a:r>
            <a:r>
              <a:rPr lang="en-US" dirty="0" smtClean="0"/>
              <a:t>is approaching DLT from multiple angles. They are developing and patenting core technology elements, e.g. AT&amp;T for digital currency payments for connected cars, Comcast for distributed storing of user data, and British Telecom for cybersecurity measures to protect blockchain networks. Comcast, Orange, and Verizon are conducting venture investments in DLT startups. And they are pursuing modest to more ambitious goals. British Telecom, Telefonica, and Telstra are trialing the settlement of wholesale international services. Swisscom has created a new business entity centered around blockchain. And Korea Telecom has plans to rebuild South Korea’s network infrastructure based on blockchain.</a:t>
            </a:r>
          </a:p>
          <a:p>
            <a:r>
              <a:rPr lang="en-US" b="1" dirty="0" smtClean="0"/>
              <a:t>Tech companies</a:t>
            </a:r>
            <a:r>
              <a:rPr lang="en-US" dirty="0" smtClean="0"/>
              <a:t> have primarily been focusing on obtaining blockchain-related patents, started launching blockchain-as-a-service offerings (e.g. Microsoft, Amazon, IBM, Oracle), and exploring enterprise solutions, especially around supply chain tracking and IOT. Microsoft also has a security-focused service for government use, and works on supply chain tracking and identity management solutions. Amazon collected a few patents, e.g. for cloud computing, and a streaming data marketplace, and offers R3 Corda hosting services. IBM collaborates with clients to pursue use cases such as supply chain tracking, payments, medical data exchange. Oracle got some patents, e.g. for workflow improvements and governance. Accenture also got some patents, e.g. around security and editing out of their blockchain R&amp;D unit, and did a trial for a digital traveler identity solution. Google hasn’t done much publicly yet, apart from a patent applications around audit data security. Cisco is collecting patents around e.g. mining, collaboration, and IOT device tracking. Bosch partners with IOTA to develop IOT-related use cases, Samsung and SAP explore solutions to manage Supply Chain and Intel for digital rights management.</a:t>
            </a:r>
          </a:p>
          <a:p>
            <a:r>
              <a:rPr lang="en-US" b="1" dirty="0" smtClean="0"/>
              <a:t>Media companies</a:t>
            </a:r>
            <a:r>
              <a:rPr lang="en-US" dirty="0" smtClean="0"/>
              <a:t> haven’t done much yet, with some limited activities on use cases around advertisement and content management. Comcast launched an advertising platform partnering with e.g. Disney, NBC Universal, and Channel 4. Canadian </a:t>
            </a:r>
            <a:r>
              <a:rPr lang="en-US" dirty="0" err="1" smtClean="0"/>
              <a:t>Groupe</a:t>
            </a:r>
            <a:r>
              <a:rPr lang="en-US" dirty="0" smtClean="0"/>
              <a:t> </a:t>
            </a:r>
            <a:r>
              <a:rPr lang="en-US" dirty="0" err="1" smtClean="0"/>
              <a:t>Média</a:t>
            </a:r>
            <a:r>
              <a:rPr lang="en-US" dirty="0" smtClean="0"/>
              <a:t> TFO trials solutions to track copyrights. Spotify acquired a startup working on a content metadata solution. And Facebook just set up a team to explore blockchain use cases.</a:t>
            </a:r>
          </a:p>
          <a:p>
            <a:r>
              <a:rPr lang="en-US" dirty="0" smtClean="0"/>
              <a:t>Among Healthcare payers and providers, there are only a few pilots trying to improve administrative processes so far. Humana, </a:t>
            </a:r>
            <a:r>
              <a:rPr lang="en-US" dirty="0" err="1" smtClean="0"/>
              <a:t>MultiPlan</a:t>
            </a:r>
            <a:r>
              <a:rPr lang="en-US" dirty="0" smtClean="0"/>
              <a:t>, Quest Diagnostics, </a:t>
            </a:r>
            <a:r>
              <a:rPr lang="en-US" dirty="0" err="1" smtClean="0"/>
              <a:t>Optum</a:t>
            </a:r>
            <a:r>
              <a:rPr lang="en-US" dirty="0" smtClean="0"/>
              <a:t>, and United Healthcare are running a pilot to improve admin data management, and Capital One is testing a solution for health care claims management.</a:t>
            </a:r>
          </a:p>
          <a:p>
            <a:r>
              <a:rPr lang="en-US" dirty="0" smtClean="0"/>
              <a:t>Within the </a:t>
            </a:r>
            <a:r>
              <a:rPr lang="en-US" b="1" dirty="0" smtClean="0"/>
              <a:t>Pharmaceuticals industry</a:t>
            </a:r>
            <a:r>
              <a:rPr lang="en-US" dirty="0" smtClean="0"/>
              <a:t>, companies are trying out blockchain solutions in core parts of their value chain, particularly in clinical research and for supply chain tracking. Merck &amp; Co is exploring its application for clinical trials and electronic health records. Pfizer, Amgen, and Sanofi investigating use cases in clinical research as well. A working group comprising Roche, Pfizer, AmerisourceBergen, and McKesson are exploring how they can improve supply chain security.</a:t>
            </a:r>
          </a:p>
          <a:p>
            <a:r>
              <a:rPr lang="en-US" b="1" dirty="0" smtClean="0"/>
              <a:t>Automotive</a:t>
            </a:r>
            <a:r>
              <a:rPr lang="en-US" dirty="0" smtClean="0"/>
              <a:t> </a:t>
            </a:r>
            <a:r>
              <a:rPr lang="en-US" b="1" dirty="0" smtClean="0"/>
              <a:t>companies</a:t>
            </a:r>
            <a:r>
              <a:rPr lang="en-US" dirty="0" smtClean="0"/>
              <a:t> are quite ambitious in their exploration of DLT, trialing both efficiency use cases as well as exploring it to innovate their business models. Volkswagen, BMW, and Renault all conducted trials with tracking of vehicle data telematics tracking to prevent tampering when the car is resold. Daimler conducted a test to issue a corporate bond issuance. Toyota ran a trial on a data marketplace for autonomous vehicle driving data and for a car sharing platform. Ford got a patent for car-to-car transactions to manage traffic. And also Volkswagen seems to have ambitious yet unspecific plans using DLT in the shift to autonomous vehicles.</a:t>
            </a:r>
          </a:p>
          <a:p>
            <a:r>
              <a:rPr lang="en-US" dirty="0" smtClean="0"/>
              <a:t>In the </a:t>
            </a:r>
            <a:r>
              <a:rPr lang="en-US" b="1" dirty="0" smtClean="0"/>
              <a:t>Travel &amp; Transportation industry</a:t>
            </a:r>
            <a:r>
              <a:rPr lang="en-US" dirty="0" smtClean="0"/>
              <a:t>, there’s a clear focus on using DLT to improve tracking and collaboration, even though Lufthansa is also testing a travel app platform for customer-facing solutions. Airbus has conducted a proof-of-concept for plane parts tracking. Air France is exploring supply chain and workflows tracking solutions for aircraft maintenance. TUI is using DLT to track internal contracts, and is working on a shared record of hotel inventories. Maersk and SK Group have both done trials to track the movement of shipping cargo. FedEx is testing a solution to track deliveries. And to Port of Rotterdam uses DLT to share logistical and contractual data.</a:t>
            </a:r>
          </a:p>
          <a:p>
            <a:r>
              <a:rPr lang="en-US" b="1" dirty="0" smtClean="0"/>
              <a:t>Retail companies</a:t>
            </a:r>
            <a:r>
              <a:rPr lang="en-US" dirty="0" smtClean="0"/>
              <a:t> are very much focused on supply chain tracking in their trials so far. Walmart wants to track origins and movements of food. Alibaba tests products tracking to fight counterfeiting. De Beers is looking into a diamond tracking platform to avoid conflict diamonds. And JD.com explores supply chain tracking, too.</a:t>
            </a:r>
          </a:p>
          <a:p>
            <a:r>
              <a:rPr lang="en-US" dirty="0" smtClean="0"/>
              <a:t>The </a:t>
            </a:r>
            <a:r>
              <a:rPr lang="en-US" b="1" dirty="0" smtClean="0"/>
              <a:t>Energy sector </a:t>
            </a:r>
            <a:r>
              <a:rPr lang="en-US" dirty="0" smtClean="0"/>
              <a:t>has seen some exploration of use cases but with limited impact yet. BP, Shell, Statoil, and </a:t>
            </a:r>
            <a:r>
              <a:rPr lang="en-US" dirty="0" err="1" smtClean="0"/>
              <a:t>Vatten</a:t>
            </a:r>
            <a:r>
              <a:rPr lang="en-US" dirty="0" smtClean="0"/>
              <a:t> fall among others started to explore an use case around an energy trading platform, and at least BP seems to be exploring use cases beyond that. Wien </a:t>
            </a:r>
            <a:r>
              <a:rPr lang="en-US" dirty="0" err="1" smtClean="0"/>
              <a:t>Energie</a:t>
            </a:r>
            <a:r>
              <a:rPr lang="en-US" dirty="0" smtClean="0"/>
              <a:t> is exploring different use cases around e.g. electric car charging stations, land registry, and power supply. And the Chilean National Energy Commission experiments with tracking of energy data on the Ethereum blockchain.</a:t>
            </a:r>
          </a:p>
          <a:p>
            <a:r>
              <a:rPr lang="en-US" dirty="0" smtClean="0"/>
              <a:t>In the </a:t>
            </a:r>
            <a:r>
              <a:rPr lang="en-US" b="1" dirty="0" smtClean="0"/>
              <a:t>Chemicals industry</a:t>
            </a:r>
            <a:r>
              <a:rPr lang="en-US" dirty="0" smtClean="0"/>
              <a:t>, only BASF seems to have started any activities; they conducted a trial for supply chain tracking.</a:t>
            </a:r>
          </a:p>
        </p:txBody>
      </p:sp>
      <p:sp>
        <p:nvSpPr>
          <p:cNvPr id="4" name="Slide Number Placeholder 3"/>
          <p:cNvSpPr>
            <a:spLocks noGrp="1"/>
          </p:cNvSpPr>
          <p:nvPr>
            <p:ph type="sldNum" sz="quarter" idx="10"/>
          </p:nvPr>
        </p:nvSpPr>
        <p:spPr/>
        <p:txBody>
          <a:bodyPr/>
          <a:lstStyle/>
          <a:p>
            <a:fld id="{942793C7-65A8-463F-B7FE-614885B150DE}" type="slidenum">
              <a:rPr lang="en-GB" smtClean="0"/>
              <a:t>40</a:t>
            </a:fld>
            <a:endParaRPr lang="en-GB"/>
          </a:p>
        </p:txBody>
      </p:sp>
    </p:spTree>
    <p:extLst>
      <p:ext uri="{BB962C8B-B14F-4D97-AF65-F5344CB8AC3E}">
        <p14:creationId xmlns:p14="http://schemas.microsoft.com/office/powerpoint/2010/main" val="110776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University of Cambridge</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41</a:t>
            </a:fld>
            <a:endParaRPr lang="en-GB"/>
          </a:p>
        </p:txBody>
      </p:sp>
    </p:spTree>
    <p:extLst>
      <p:ext uri="{BB962C8B-B14F-4D97-AF65-F5344CB8AC3E}">
        <p14:creationId xmlns:p14="http://schemas.microsoft.com/office/powerpoint/2010/main" val="747135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MS</a:t>
            </a:r>
            <a:r>
              <a:rPr lang="en-US" baseline="0" dirty="0" smtClean="0"/>
              <a:t> </a:t>
            </a:r>
            <a:r>
              <a:rPr lang="mr-IN" baseline="0" dirty="0" smtClean="0"/>
              <a:t>–</a:t>
            </a:r>
            <a:r>
              <a:rPr lang="en-US" baseline="0" dirty="0" smtClean="0"/>
              <a:t> ledger components down the bottom, integration/management services  higher</a:t>
            </a:r>
          </a:p>
          <a:p>
            <a:r>
              <a:rPr lang="en-US" baseline="0" dirty="0" smtClean="0"/>
              <a:t>Aspects might be configured (or integrated). Apps from the top-down</a:t>
            </a:r>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42</a:t>
            </a:fld>
            <a:endParaRPr lang="en-GB"/>
          </a:p>
        </p:txBody>
      </p:sp>
    </p:spTree>
    <p:extLst>
      <p:ext uri="{BB962C8B-B14F-4D97-AF65-F5344CB8AC3E}">
        <p14:creationId xmlns:p14="http://schemas.microsoft.com/office/powerpoint/2010/main" val="3245932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Jurisdiction</a:t>
            </a:r>
            <a:endParaRPr lang="en-US" sz="1300" dirty="0"/>
          </a:p>
          <a:p>
            <a:r>
              <a:rPr lang="en-US" sz="1300" dirty="0"/>
              <a:t>Blockchain has the ability to cross jurisdictional boundaries as the nodes on a blockchain can be located anywhere in the world. This can pose a number of complex jurisdictional issues which require careful consideration in relation to the relevant contractual relationships.</a:t>
            </a:r>
          </a:p>
          <a:p>
            <a:r>
              <a:rPr lang="en-US" sz="1300" dirty="0"/>
              <a:t>The principles of contract and title differ across jurisdictions and therefore identifying the appropriate governing law is essential. In a conventional banking transaction, for example, if the bank is at fault then irrespective of the transacting mechanism or location, the bank can be sued and the applicable jurisdiction will most likely be contractually governed. However, in a </a:t>
            </a:r>
            <a:r>
              <a:rPr lang="en-US" sz="1300" dirty="0" err="1"/>
              <a:t>decentralised</a:t>
            </a:r>
            <a:r>
              <a:rPr lang="en-US" sz="1300" dirty="0"/>
              <a:t> environment, it may be difficult to identify the appropriate set of rules to apply.</a:t>
            </a:r>
          </a:p>
          <a:p>
            <a:r>
              <a:rPr lang="en-US" sz="1300" dirty="0"/>
              <a:t>At its simplest level, every transaction could potentially fall under the jurisdiction(s) of the location of each and every node in the network. Clearly, this could result in the blockchain needing to be compliant with an unwieldy number of legal and regulatory regimes. In the event a fraudulent or erroneous transaction is made, pinpointing its location within the blockchain could be challenging.</a:t>
            </a:r>
          </a:p>
          <a:p>
            <a:r>
              <a:rPr lang="en-US" sz="1300" dirty="0"/>
              <a:t>The inclusion of an exclusive governing law and jurisdiction clause is therefore essential and should ensure that a customer has legal certainty as to the law to be applied to determine the rights and obligations of the parties to the agreement and which courts will handle any disputes.</a:t>
            </a:r>
          </a:p>
          <a:p>
            <a:r>
              <a:rPr lang="en-US" sz="1300" b="1" dirty="0"/>
              <a:t>Service levels and performance</a:t>
            </a:r>
            <a:endParaRPr lang="en-US" sz="1300" dirty="0"/>
          </a:p>
          <a:p>
            <a:r>
              <a:rPr lang="en-US" sz="1300" dirty="0"/>
              <a:t>The willingness of vendors to commit to performance assurances is likely to depend on three considerations: (</a:t>
            </a:r>
            <a:r>
              <a:rPr lang="en-US" sz="1300" dirty="0" err="1"/>
              <a:t>i</a:t>
            </a:r>
            <a:r>
              <a:rPr lang="en-US" sz="1300" dirty="0"/>
              <a:t>) their risk/reward profile; (ii) the service delivery model and (iii) the “multiplication factor” of accepting significant liability for multiple customers – on a “one to many” approach – at the same time. This is likely to mean vendors preferring to offer the technology and service on an almost “as is” basis, with a limited availability service level, and excluding warranties regarding performance of the services, leaving customers without any assurance that the technology will function as described or the service be reliable and available. However for users who are </a:t>
            </a:r>
            <a:r>
              <a:rPr lang="en-US" sz="1300" dirty="0" err="1"/>
              <a:t>utilising</a:t>
            </a:r>
            <a:r>
              <a:rPr lang="en-US" sz="1300" dirty="0"/>
              <a:t> the service as part of their business, this is unlikely to be an acceptable proposal. The balance of performance risk will therefore be a key issue.</a:t>
            </a:r>
          </a:p>
          <a:p>
            <a:r>
              <a:rPr lang="en-US" sz="1300" b="1" dirty="0"/>
              <a:t>Liability</a:t>
            </a:r>
            <a:endParaRPr lang="en-US" sz="1300" dirty="0"/>
          </a:p>
          <a:p>
            <a:r>
              <a:rPr lang="en-US" sz="1300" dirty="0"/>
              <a:t>The risk to customers of a systemic issue with trading related infrastructure such as blockchain could be material if trades are not settled or are settled incorrectly. Likewise the risk relating to security and confidentiality will be towards the top of the risk issues of any prospective customer.</a:t>
            </a:r>
          </a:p>
          <a:p>
            <a:r>
              <a:rPr lang="en-US" sz="1300" dirty="0"/>
              <a:t>Blockchain poses different risks as a consequence of the technology and manner of operations: one of the main issues affecting public blockchain is the inability to control and stop its functioning. In case of a private blockchain, the lack of control on the functioning of the platform does not apply but whether or not this would be sufficient to trigger a liability of the company managing the platform has not yet been tested.</a:t>
            </a:r>
          </a:p>
          <a:p>
            <a:r>
              <a:rPr lang="en-US" sz="1300" dirty="0"/>
              <a:t>So the allocation and attribution of risk and liability in relation to a malfunctioning blockchain service must be thought through carefully, not just at the vendor-customer level, but as between all relevant participants, in particular the parties (perhaps counter-parties for a trade) affected by the issues.</a:t>
            </a:r>
          </a:p>
          <a:p>
            <a:r>
              <a:rPr lang="en-US" sz="1300" b="1" dirty="0"/>
              <a:t>Intellectual property</a:t>
            </a:r>
            <a:endParaRPr lang="en-US" sz="1300" dirty="0"/>
          </a:p>
          <a:p>
            <a:r>
              <a:rPr lang="en-US" sz="1300" dirty="0"/>
              <a:t>There is inevitably value in the blockchain, and ownership of the IP in it will likely form an important consideration albeit that the limitations on the patentability of software and business processes (in the UK at least will erode some of the relevant issues). However, given the amount of investment and the potential financial returns of blockchain technology, blockchain vendors will have to determine their IP strategy: vendors will likely want to capitalize on any other commercial benefits to be generated from the Blockchain, including commercialization of the underlying data set. To the extent the data set relates to the users, this is likely to be a carefully negotiated area.</a:t>
            </a:r>
          </a:p>
          <a:p>
            <a:r>
              <a:rPr lang="en-US" sz="1300" dirty="0"/>
              <a:t>Likewise, what of specific developments or solutions which overlay the core, developed to meet a customer’s specific requirements? Possible IP options are no different to any other software development agreement and are likely to hinge on whether those specific requirements could give a customer a competitive edge and/or can be used by the blockchain vendor with another customer or by the customer with another blockchain vendor. Depending on the answer to these questions, a customer may insist on ownership of such developments, may be willing to ‘merely’ license them for the term of the agreement (or perpetually if usable with other networks) or restrict the vendor’s ability to use such developments in some way, whether time, use or recipient based or a combination of all three.</a:t>
            </a:r>
          </a:p>
          <a:p>
            <a:r>
              <a:rPr lang="en-US" sz="1300" dirty="0"/>
              <a:t>An “open innovation” approach is prevalent throughout </a:t>
            </a:r>
            <a:r>
              <a:rPr lang="en-US" sz="1300" dirty="0" err="1"/>
              <a:t>fintech</a:t>
            </a:r>
            <a:r>
              <a:rPr lang="en-US" sz="1300" dirty="0"/>
              <a:t>. Financial </a:t>
            </a:r>
            <a:r>
              <a:rPr lang="en-US" sz="1300" dirty="0" err="1"/>
              <a:t>organisations</a:t>
            </a:r>
            <a:r>
              <a:rPr lang="en-US" sz="1300" dirty="0"/>
              <a:t> are working towards a viable blockchain proof of concept and are developing a lot of code in-house. Traditionally financial </a:t>
            </a:r>
            <a:r>
              <a:rPr lang="en-US" sz="1300" dirty="0" err="1"/>
              <a:t>organisations</a:t>
            </a:r>
            <a:r>
              <a:rPr lang="en-US" sz="1300" dirty="0"/>
              <a:t> have expected to own the IP in any software that they develop. However there appears to be a </a:t>
            </a:r>
            <a:r>
              <a:rPr lang="en-US" sz="1300" dirty="0" err="1"/>
              <a:t>realisation</a:t>
            </a:r>
            <a:r>
              <a:rPr lang="en-US" sz="1300" dirty="0"/>
              <a:t> that technology will have to be shared in order for value to be gained.</a:t>
            </a:r>
          </a:p>
          <a:p>
            <a:r>
              <a:rPr lang="en-US" sz="1300" b="1" dirty="0"/>
              <a:t>Data privacy</a:t>
            </a:r>
            <a:endParaRPr lang="en-US" sz="1300" dirty="0"/>
          </a:p>
          <a:p>
            <a:r>
              <a:rPr lang="en-US" sz="1300" dirty="0"/>
              <a:t>As one of the key USPs of the blockchain is that once data is stored it cannot be altered (at least, not easily), this clearly has implications for data privacy, particularly where the relevant data is personal data or metadata sufficient to reveal someone’s personal details. Equally the unique transparency of transactions on the blockchain is not easily compatible with the privacy needs of the banking sector: the use of crypto-addresses for identity is problematic as no bank likes providing its competitors with precise information about its transactions and the banking secrecy must be kept by law.</a:t>
            </a:r>
          </a:p>
          <a:p>
            <a:r>
              <a:rPr lang="en-US" sz="1300" dirty="0"/>
              <a:t>In order to prevent this becoming a barrier to take-up, technology-based solutions will need to be found to design privacy-protecting blockchains. This might include limiting who can join the blockchain network to “trusted” nodes and encrypting the data on the blockchain, although this is not without its challenges, and it remains to be seen how vendors, particularly those targeting the financial services industry, tackle the balance of privacy versus transparency.</a:t>
            </a:r>
          </a:p>
          <a:p>
            <a:r>
              <a:rPr lang="en-US" sz="1300" b="1" dirty="0" err="1"/>
              <a:t>Decentralised</a:t>
            </a:r>
            <a:r>
              <a:rPr lang="en-US" sz="1300" b="1" dirty="0"/>
              <a:t> Autonomous </a:t>
            </a:r>
            <a:r>
              <a:rPr lang="en-US" sz="1300" b="1" dirty="0" err="1"/>
              <a:t>Organisations</a:t>
            </a:r>
            <a:r>
              <a:rPr lang="en-US" sz="1300" b="1" dirty="0"/>
              <a:t> (DAOs)</a:t>
            </a:r>
            <a:endParaRPr lang="en-US" sz="1300" dirty="0"/>
          </a:p>
          <a:p>
            <a:r>
              <a:rPr lang="en-US" sz="1300" dirty="0"/>
              <a:t>DAOs are essentially online, digital entities that operate through the implementation of pre-coded rules. These entities often need minimal to zero input into their operation and they are used to execute smart contracts, recording activity on the blockchain.</a:t>
            </a:r>
          </a:p>
          <a:p>
            <a:r>
              <a:rPr lang="en-US" sz="1300" dirty="0"/>
              <a:t>Modern legal systems are designed to allow </a:t>
            </a:r>
            <a:r>
              <a:rPr lang="en-US" sz="1300" dirty="0" err="1"/>
              <a:t>organisations</a:t>
            </a:r>
            <a:r>
              <a:rPr lang="en-US" sz="1300" dirty="0"/>
              <a:t>, as well as actual people, to participate. Most legal systems do this by giving </a:t>
            </a:r>
            <a:r>
              <a:rPr lang="en-US" sz="1300" dirty="0" err="1"/>
              <a:t>organisations</a:t>
            </a:r>
            <a:r>
              <a:rPr lang="en-US" sz="1300" dirty="0"/>
              <a:t> some of the legal powers that real people have – e.g. the power to enter into legal contracts, to sue, and to be sued. But what legal status will attach to a DAO? Are they simple corporations, partnerships, legal entities, legal contracts or something else?</a:t>
            </a:r>
          </a:p>
          <a:p>
            <a:r>
              <a:rPr lang="en-US" sz="1300" dirty="0"/>
              <a:t>Since the DAOs “management” is conducted automatically, legal systems would have to decide who is responsible if laws are broken. What, if, any, is the liability of DAOs and their creators? Who or what is claimed against in the case of a legal dispute?</a:t>
            </a:r>
          </a:p>
          <a:p>
            <a:r>
              <a:rPr lang="en-US" sz="1300" dirty="0"/>
              <a:t>Courts and regulators are unlikely to allow the wholesale adoption of technology which bypasses established oversight.</a:t>
            </a:r>
          </a:p>
          <a:p>
            <a:r>
              <a:rPr lang="en-US" sz="1300" b="1" dirty="0"/>
              <a:t>The enforceability of smart contracts</a:t>
            </a:r>
            <a:endParaRPr lang="en-US" sz="1300" dirty="0"/>
          </a:p>
          <a:p>
            <a:r>
              <a:rPr lang="en-US" sz="1300" dirty="0"/>
              <a:t>Blockchain makes possible the use of so-called “smart contracts”. Smart contracts are blockchain based contracts which are automatically executed upon certain specified criteria coded into the contract being met. Execution over the blockchain network eliminates the need for intermediary parties to confirm the transaction, leading to self-executing contractual provisions. In addition to the cost and efficiency gains it is hoped this will achieve, this also raises significant legal questions in relation to applicable regulation, leaving a sense of uncertainty as to the legal enforceability of smart contracts.</a:t>
            </a:r>
          </a:p>
          <a:p>
            <a:r>
              <a:rPr lang="en-US" sz="1300" dirty="0"/>
              <a:t>Since smart contracts are prewritten computer codes, their use may present enforceability questions if attempting to </a:t>
            </a:r>
            <a:r>
              <a:rPr lang="en-US" sz="1300" dirty="0" err="1"/>
              <a:t>analyse</a:t>
            </a:r>
            <a:r>
              <a:rPr lang="en-US" sz="1300" dirty="0"/>
              <a:t> them within the traditional ‘contract’ definition. This is particularly true where smart contracts are built on </a:t>
            </a:r>
            <a:r>
              <a:rPr lang="en-US" sz="1300" dirty="0" err="1"/>
              <a:t>permissionless</a:t>
            </a:r>
            <a:r>
              <a:rPr lang="en-US" sz="1300" dirty="0"/>
              <a:t> blockchains, which do not allow for a central controlling authority. Since the point of such blockchains is to decentralize authority, they might not provision for an arbitrator to resolve any disputes that arise over a contract that is executed automatically. It remains unclear whether the elements of capacity, including the ability to rely on apparent or ostensible authority would apply and the questions of offer and acceptance, certainty and consideration would also need to be considered. However, there have been advances in many countries regarding the level of acceptability of electronic contracts so it is realistic to hope this is carried over to smart contracts. In the meantime, customers should ensure that smart contracts include a dispute resolution provision to reduce uncertainty and provide for a mechanism in the event of a dispute.</a:t>
            </a:r>
          </a:p>
          <a:p>
            <a:r>
              <a:rPr lang="en-US" sz="1300" b="1" dirty="0"/>
              <a:t>Compliance with financial services regulation</a:t>
            </a:r>
            <a:endParaRPr lang="en-US" sz="1300" dirty="0"/>
          </a:p>
          <a:p>
            <a:r>
              <a:rPr lang="en-US" sz="1300" dirty="0"/>
              <a:t>Many sourcing arrangements, including the use of certain technology solutions, require regulated entities to include in the relevant contracts a series of provisions enabling them to exert control, and seek to achieve operational continuity in relation to the services to which the contracts relate. With blockchain (as has been the case with cloud and certain </a:t>
            </a:r>
            <a:r>
              <a:rPr lang="en-US" sz="1300" dirty="0" err="1"/>
              <a:t>FinTech</a:t>
            </a:r>
            <a:r>
              <a:rPr lang="en-US" sz="1300" dirty="0"/>
              <a:t> agreements) this may well be more of a challenge. The contracts and overall arrangement will need to be carefully reviewed to ensure compliance, as required. For in-depth analysis of the current state of the regulatory landscape, please see our publication “The Blockchain revolution: an analysis of regulation and technology related to distributed ledger technologies.”</a:t>
            </a:r>
          </a:p>
          <a:p>
            <a:r>
              <a:rPr lang="en-US" sz="1300" b="1" dirty="0"/>
              <a:t>Exit</a:t>
            </a:r>
            <a:endParaRPr lang="en-US" sz="1300" dirty="0"/>
          </a:p>
          <a:p>
            <a:r>
              <a:rPr lang="en-US" sz="1300" dirty="0"/>
              <a:t>The need for exit assistance will be determined in large part by the specific solution and the extent to which the blockchain vendor holds the customer’s data. If the customer does not have its own copy of the data, it will require data migration assistance to ensure the vendor is obliged to hand over all such data on expiry or termination of the agreement and a complete record of all transactions stored on the blockchain.</a:t>
            </a:r>
          </a:p>
          <a:p>
            <a:r>
              <a:rPr lang="en-US" sz="1300" b="1" dirty="0"/>
              <a:t>Is data on a blockchain “property”?</a:t>
            </a:r>
            <a:endParaRPr lang="en-US" sz="1300" dirty="0"/>
          </a:p>
          <a:p>
            <a:r>
              <a:rPr lang="en-US" sz="1300" dirty="0"/>
              <a:t>At common law as a general principle there is no property right in information itself, but that while individual items of information do not attract property rights, compilations of data – for example in a database – may be protected by intellectual property rights. Where a database of personal information is sold, if a buyer wants to use the personal information for a new purpose, in order to comply with the Data Protection Act they will have to get consent for this from the individuals concerned.</a:t>
            </a:r>
          </a:p>
          <a:p>
            <a:r>
              <a:rPr lang="en-US" sz="1300" b="1" dirty="0"/>
              <a:t>Due diligence on blockchain</a:t>
            </a:r>
            <a:endParaRPr lang="en-US" sz="1300" dirty="0"/>
          </a:p>
          <a:p>
            <a:r>
              <a:rPr lang="en-US" sz="1300" dirty="0"/>
              <a:t>Public companies and private investors have already begun to make significant capital investments in blockchain technology startups. This trend is likely to accelerate as commercial deployments of blockchain technology become a reality. Transactional lawyers who are tasked with performing due diligence on the buy and/or sell side in connection with these investments need to understand blockchain technology and the emerging business models based on the technology. Traditional due diligence approaches may need to be adapted. For example, there will be unique issues concerning ownership of data residing on </a:t>
            </a:r>
            <a:r>
              <a:rPr lang="en-US" sz="1300" dirty="0" err="1"/>
              <a:t>decentralised</a:t>
            </a:r>
            <a:r>
              <a:rPr lang="en-US" sz="1300" dirty="0"/>
              <a:t> ledgers and intellectual property ownership of blockchain-as-a-service offerings operating on open source blockchain technology platforms. These issues will need to be considered in the context of the business value proposition and competitive barriers to entry.</a:t>
            </a:r>
          </a:p>
          <a:p>
            <a:endParaRPr lang="en-US" sz="1300" dirty="0"/>
          </a:p>
          <a:p>
            <a:r>
              <a:rPr lang="en-US" dirty="0" smtClean="0"/>
              <a:t>Source: https://www.dlapiper.com/en/denmark/insights/publications/2017/06/blockchain-background-challenges-legal-issues/</a:t>
            </a:r>
          </a:p>
        </p:txBody>
      </p:sp>
      <p:sp>
        <p:nvSpPr>
          <p:cNvPr id="4" name="Slide Number Placeholder 3"/>
          <p:cNvSpPr>
            <a:spLocks noGrp="1"/>
          </p:cNvSpPr>
          <p:nvPr>
            <p:ph type="sldNum" sz="quarter" idx="10"/>
          </p:nvPr>
        </p:nvSpPr>
        <p:spPr/>
        <p:txBody>
          <a:bodyPr/>
          <a:lstStyle/>
          <a:p>
            <a:fld id="{942793C7-65A8-463F-B7FE-614885B150DE}" type="slidenum">
              <a:rPr lang="en-GB" smtClean="0"/>
              <a:t>45</a:t>
            </a:fld>
            <a:endParaRPr lang="en-GB"/>
          </a:p>
        </p:txBody>
      </p:sp>
    </p:spTree>
    <p:extLst>
      <p:ext uri="{BB962C8B-B14F-4D97-AF65-F5344CB8AC3E}">
        <p14:creationId xmlns:p14="http://schemas.microsoft.com/office/powerpoint/2010/main" val="417874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recent statistics show that actual CIO and leader perceptions of blockchain might be at odds with analyst predictions. A group of healthcare CIOs picked blockchain as the most over-hyped technology trend of the moment.</a:t>
            </a:r>
          </a:p>
          <a:p>
            <a:r>
              <a:rPr lang="en-US" dirty="0" smtClean="0"/>
              <a:t>In the transportation sector, over half of respondents to a recent survey said that blockchain was interesting, but they didn’t know what to do with it, according to Gartner.</a:t>
            </a:r>
          </a:p>
          <a:p>
            <a:endParaRPr lang="en-US" dirty="0" smtClean="0"/>
          </a:p>
          <a:p>
            <a:r>
              <a:rPr lang="en-US" dirty="0" smtClean="0"/>
              <a:t>Perhaps these execs are skeptical due to not only online buzz but also the recent flurry of attempts to capitalize on blockchain by changing company names. Case in point: A 200 percent instant rise in stock price when the brand Long Island Iced Tea changed its name to “Long Blockchain Corp.” They were just one of several companies that sought to capitalize on the “crypto craze.” The SEC has since said it will be scrutinizing such moves.</a:t>
            </a:r>
          </a:p>
          <a:p>
            <a:endParaRPr lang="en-US" dirty="0" smtClean="0"/>
          </a:p>
          <a:p>
            <a:r>
              <a:rPr lang="en-US" dirty="0" smtClean="0"/>
              <a:t>Still, with investment flooding into the cryptocurrency market, the noise around blockchain isn’t likely to die down anytime soon. For CIOs looking to cut through the hype, we’ve rounded up some recent numbers and stats that highlight the rapid rise of blockchain to date – and where it might be headed in the near future.</a:t>
            </a:r>
          </a:p>
          <a:p>
            <a:endParaRPr lang="en-US" dirty="0" smtClean="0"/>
          </a:p>
          <a:p>
            <a:pPr marL="181240" indent="-181240">
              <a:buFont typeface="Arial" panose="020B0604020202020204" pitchFamily="34" charset="0"/>
              <a:buChar char="•"/>
            </a:pPr>
            <a:r>
              <a:rPr lang="en-US" dirty="0" smtClean="0"/>
              <a:t>$600 billion: The size of the entire cryptocurrency market by the end of 2017, according to </a:t>
            </a:r>
            <a:r>
              <a:rPr lang="en-US" dirty="0" err="1" smtClean="0"/>
              <a:t>CoinMarketCap</a:t>
            </a:r>
            <a:r>
              <a:rPr lang="en-US" dirty="0" smtClean="0"/>
              <a:t>. Consider the pace of growth over the last 12 months: It started the year at just $16 billion.</a:t>
            </a:r>
          </a:p>
          <a:p>
            <a:pPr marL="181240" indent="-181240">
              <a:buFont typeface="Arial" panose="020B0604020202020204" pitchFamily="34" charset="0"/>
              <a:buChar char="•"/>
            </a:pPr>
            <a:r>
              <a:rPr lang="en-US" dirty="0" smtClean="0"/>
              <a:t>$2.1 billion: Global spending on blockchain solutions in 2018, according to IDC. Stacey </a:t>
            </a:r>
            <a:r>
              <a:rPr lang="en-US" dirty="0" err="1" smtClean="0"/>
              <a:t>Soohoo</a:t>
            </a:r>
            <a:r>
              <a:rPr lang="en-US" dirty="0" smtClean="0"/>
              <a:t>, research manager, customer insights and analysis at IDC, says, “The year 2018 will be a crucial stage for enterprises as they make a huge leap from proof-of-concept projects to full blockchain deployments. As a leader in blockchain innovation and integration, the US will continue to invest in blockchain throughout the forecast, spending heavily in financial services, manufacturing, and other industries.”</a:t>
            </a:r>
          </a:p>
          <a:p>
            <a:pPr marL="181240" indent="-181240">
              <a:buFont typeface="Arial" panose="020B0604020202020204" pitchFamily="34" charset="0"/>
              <a:buChar char="•"/>
            </a:pPr>
            <a:r>
              <a:rPr lang="en-US" dirty="0" smtClean="0"/>
              <a:t>42.8 percent: The expansion of the blockchain space every year to 2022, according to a </a:t>
            </a:r>
            <a:r>
              <a:rPr lang="en-US" dirty="0" err="1" smtClean="0"/>
              <a:t>Netscribes</a:t>
            </a:r>
            <a:r>
              <a:rPr lang="en-US" dirty="0" smtClean="0"/>
              <a:t> prediction. Looking beyond this year, the market research group believes the “key factors behind this ascension will be blockchain adoption in financial transactions and cross-border payments.”</a:t>
            </a:r>
          </a:p>
          <a:p>
            <a:pPr marL="181240" indent="-181240">
              <a:buFont typeface="Arial" panose="020B0604020202020204" pitchFamily="34" charset="0"/>
              <a:buChar char="•"/>
            </a:pPr>
            <a:r>
              <a:rPr lang="en-US" dirty="0" smtClean="0"/>
              <a:t>3x: The number of blockchain-related LinkedIn job postings more than tripled over the last year. Organizations badly in need of blockchain developers are setting up training centers, outsourcing, or even nabbing talent before they’ve graduated college.</a:t>
            </a:r>
          </a:p>
          <a:p>
            <a:pPr marL="181240" indent="-181240">
              <a:buFont typeface="Arial" panose="020B0604020202020204" pitchFamily="34" charset="0"/>
              <a:buChar char="•"/>
            </a:pPr>
            <a:r>
              <a:rPr lang="en-US" dirty="0" smtClean="0"/>
              <a:t>13 percent: Senior IT leaders who have clear and current plans to implement blockchain, according to IDG Connect research. Based on this statistic, plenty of CIOs are taking their time with blockchain.</a:t>
            </a:r>
          </a:p>
          <a:p>
            <a:pPr marL="181240" indent="-181240">
              <a:buFont typeface="Arial" panose="020B0604020202020204" pitchFamily="34" charset="0"/>
              <a:buChar char="•"/>
            </a:pPr>
            <a:r>
              <a:rPr lang="en-US" dirty="0" smtClean="0"/>
              <a:t>However, especially if you are a CIO in financial services or manufacturing, 2018 may be the year that blockchain moves from pilot projects to production in your organization, as Paul Brody, principal and global innovation leader, blockchain technology at EY, recently shared with us.</a:t>
            </a:r>
          </a:p>
          <a:p>
            <a:pPr marL="181240" indent="-181240">
              <a:buFont typeface="Arial" panose="020B0604020202020204" pitchFamily="34" charset="0"/>
              <a:buChar char="•"/>
            </a:pPr>
            <a:r>
              <a:rPr lang="en-GB" dirty="0" smtClean="0"/>
              <a:t>Almost 300 companies are already trying to build, regulate, define or integrate DLT, through participation in consortia or pilots of their own. </a:t>
            </a:r>
            <a:endParaRPr lang="en-US" dirty="0" smtClean="0"/>
          </a:p>
          <a:p>
            <a:endParaRPr lang="en-US" dirty="0" smtClean="0"/>
          </a:p>
          <a:p>
            <a:r>
              <a:rPr lang="en-US" dirty="0" smtClean="0"/>
              <a:t>Sources:</a:t>
            </a:r>
          </a:p>
          <a:p>
            <a:r>
              <a:rPr lang="en-US" dirty="0" smtClean="0"/>
              <a:t>https://enterprisersproject.com/article/2018/2/5-blockchain-statistics-cio-reality-check</a:t>
            </a:r>
          </a:p>
          <a:p>
            <a:r>
              <a:rPr lang="en-US" dirty="0" smtClean="0"/>
              <a:t>https://www.gartner.com/smarterwithgartner/gartners-top-10-technology-trends-2017/</a:t>
            </a:r>
          </a:p>
          <a:p>
            <a:r>
              <a:rPr lang="en-US" dirty="0" smtClean="0"/>
              <a:t>http://www.healthexec.com/topics/health-it/blockchain-named-most-overhyped-it-trend-cios</a:t>
            </a:r>
          </a:p>
          <a:p>
            <a:r>
              <a:rPr lang="en-US" dirty="0" smtClean="0"/>
              <a:t>https://www.freightwaves.com/news/2017/11/28/gartner-research-director-delivers-upbeat-outlook-for-blockchain</a:t>
            </a:r>
          </a:p>
          <a:p>
            <a:r>
              <a:rPr lang="en-US" dirty="0" smtClean="0"/>
              <a:t>https://www.huffingtonpost.com/entry/why-2018-will-be-the-year-of-the-blockchain_us_5a4b1b72e4b0df0de8b06c91</a:t>
            </a:r>
          </a:p>
          <a:p>
            <a:r>
              <a:rPr lang="en-US" dirty="0" smtClean="0"/>
              <a:t>https://www.reuters.com/article/us-usa-sec-blockchain/sec-is-scrutinizing-overnight-blockchain-companies-chairman-idUSKBN1FB2XI</a:t>
            </a:r>
          </a:p>
          <a:p>
            <a:r>
              <a:rPr lang="en-US" dirty="0" smtClean="0"/>
              <a:t>https://www.ccn.com/cryptocurrency-market-cap-climbs-to-600-billion-as-bitcoin-price-recovery-continues/</a:t>
            </a:r>
          </a:p>
          <a:p>
            <a:r>
              <a:rPr lang="en-US" dirty="0" smtClean="0"/>
              <a:t>https://www.vccircle.com/global-spending-on-blockchain-solutions-to-reach-2-1-bn-in-2018-idc-report/</a:t>
            </a:r>
          </a:p>
          <a:p>
            <a:r>
              <a:rPr lang="en-US" dirty="0" smtClean="0"/>
              <a:t>https://cryptovest.com/news/netscribes-gartner-see-good-times-ahead-for-blockchain-market/</a:t>
            </a:r>
          </a:p>
          <a:p>
            <a:r>
              <a:rPr lang="en-US" dirty="0" smtClean="0"/>
              <a:t>https://venturebeat.com/2018/01/28/3-ways-organizations-are-dealing-with-the-blockchain-developer-shortage/</a:t>
            </a:r>
          </a:p>
          <a:p>
            <a:r>
              <a:rPr lang="en-US" dirty="0" smtClean="0"/>
              <a:t>http://www.idgconnect.com/abstract/29326/a-suite-guide-blockchain-2018</a:t>
            </a:r>
          </a:p>
          <a:p>
            <a:r>
              <a:rPr lang="en-US" dirty="0" smtClean="0"/>
              <a:t>https://enterprisersproject.com/article/2017/12/5-blockchain-trends-watch-2018</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a:t>
            </a:fld>
            <a:endParaRPr lang="en-GB"/>
          </a:p>
        </p:txBody>
      </p:sp>
    </p:spTree>
    <p:extLst>
      <p:ext uri="{BB962C8B-B14F-4D97-AF65-F5344CB8AC3E}">
        <p14:creationId xmlns:p14="http://schemas.microsoft.com/office/powerpoint/2010/main" val="577187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46</a:t>
            </a:fld>
            <a:endParaRPr lang="en-GB"/>
          </a:p>
        </p:txBody>
      </p:sp>
    </p:spTree>
    <p:extLst>
      <p:ext uri="{BB962C8B-B14F-4D97-AF65-F5344CB8AC3E}">
        <p14:creationId xmlns:p14="http://schemas.microsoft.com/office/powerpoint/2010/main" val="2568811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Once you decide that blockchain can help solve your problem, one of the first decisions you need to make is whether you need a public blockchain where anyone can join, or a private one, where only select members can participate.</a:t>
            </a:r>
          </a:p>
          <a:p>
            <a:endParaRPr lang="en-GB" sz="1300" dirty="0"/>
          </a:p>
          <a:p>
            <a:r>
              <a:rPr lang="en-GB" sz="1300" dirty="0"/>
              <a:t>The </a:t>
            </a:r>
            <a:r>
              <a:rPr lang="en-GB" sz="1300" b="1" dirty="0"/>
              <a:t>public model </a:t>
            </a:r>
            <a:r>
              <a:rPr lang="en-GB" sz="1300" dirty="0"/>
              <a:t>allows for self-certifying participants to join or quit at will and has decentralized trust with no central identity management.</a:t>
            </a:r>
          </a:p>
          <a:p>
            <a:r>
              <a:rPr lang="en-GB" sz="1300" b="1" dirty="0"/>
              <a:t>Private blockchains </a:t>
            </a:r>
            <a:r>
              <a:rPr lang="en-GB" sz="1300" dirty="0"/>
              <a:t>are closed groups that support models with centralized identity and membership requirements, making overall control much easier, but limiting participation. Further, many blockchains operate within a business context that includes several other groups or organizations, which form a </a:t>
            </a:r>
            <a:r>
              <a:rPr lang="en-GB" sz="1300" b="1" dirty="0"/>
              <a:t>consortia</a:t>
            </a:r>
            <a:r>
              <a:rPr lang="en-GB" sz="1300" dirty="0"/>
              <a:t>.</a:t>
            </a:r>
          </a:p>
          <a:p>
            <a:endParaRPr lang="en-GB" sz="1300" dirty="0"/>
          </a:p>
          <a:p>
            <a:pPr defTabSz="966612">
              <a:defRPr/>
            </a:pPr>
            <a:r>
              <a:rPr lang="en-GB" dirty="0" smtClean="0"/>
              <a:t>Blockchain platforms' underlying design and functional components highly influence its ability to deliver collective versus granular trust control. The choice of trust model and underlying platform can affect the initiative outcome. Therefore, the comparison of platforms requires a normalized functional framework to select technologies that better match the business requirements.</a:t>
            </a:r>
          </a:p>
          <a:p>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47</a:t>
            </a:fld>
            <a:endParaRPr lang="en-GB"/>
          </a:p>
        </p:txBody>
      </p:sp>
    </p:spTree>
    <p:extLst>
      <p:ext uri="{BB962C8B-B14F-4D97-AF65-F5344CB8AC3E}">
        <p14:creationId xmlns:p14="http://schemas.microsoft.com/office/powerpoint/2010/main" val="1810904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This is dependent on the choices above, and decisions start to transition from business issues to more technical and identity-centric ones. Matching the business logic of the problem to the correct IAM, public-key infrastructure (PKI) provisioning and/or identity fabric is crucial and will greatly impact the success of the project. A heavy emphasis should be placed on testing both code and business processes and agreements. Consider issues for application testing, smart contract testing, blockchain conflict resolution and changes in the consortia or governance. Also plan for private-key compromise, identity life cycle management, key rolling and crypto-agility.</a:t>
            </a:r>
          </a:p>
        </p:txBody>
      </p:sp>
      <p:sp>
        <p:nvSpPr>
          <p:cNvPr id="4" name="Slide Number Placeholder 3"/>
          <p:cNvSpPr>
            <a:spLocks noGrp="1"/>
          </p:cNvSpPr>
          <p:nvPr>
            <p:ph type="sldNum" sz="quarter" idx="10"/>
          </p:nvPr>
        </p:nvSpPr>
        <p:spPr/>
        <p:txBody>
          <a:bodyPr/>
          <a:lstStyle/>
          <a:p>
            <a:fld id="{942793C7-65A8-463F-B7FE-614885B150DE}" type="slidenum">
              <a:rPr lang="en-GB" smtClean="0"/>
              <a:t>48</a:t>
            </a:fld>
            <a:endParaRPr lang="en-GB"/>
          </a:p>
        </p:txBody>
      </p:sp>
    </p:spTree>
    <p:extLst>
      <p:ext uri="{BB962C8B-B14F-4D97-AF65-F5344CB8AC3E}">
        <p14:creationId xmlns:p14="http://schemas.microsoft.com/office/powerpoint/2010/main" val="56836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At a recent Gartner blockchain workshop, a participant noted, "It's not the blockchain protocol that gets you into trouble with GDPR [the General Data Protection Regulation], it's the data in the payload of the block." Like the HTTP protocol, blockchain is flexible and adaptable, but contains no inherent tools for meeting various compliance or privacy needs. While blockchain does use encryption for integrity and time-stamping, payloads are usually in plain text and can be read by everyone who has access to the blockchain. You will need to map out the risks and compliance strategy explicitly.</a:t>
            </a:r>
          </a:p>
        </p:txBody>
      </p:sp>
      <p:sp>
        <p:nvSpPr>
          <p:cNvPr id="4" name="Slide Number Placeholder 3"/>
          <p:cNvSpPr>
            <a:spLocks noGrp="1"/>
          </p:cNvSpPr>
          <p:nvPr>
            <p:ph type="sldNum" sz="quarter" idx="10"/>
          </p:nvPr>
        </p:nvSpPr>
        <p:spPr/>
        <p:txBody>
          <a:bodyPr/>
          <a:lstStyle/>
          <a:p>
            <a:fld id="{942793C7-65A8-463F-B7FE-614885B150DE}" type="slidenum">
              <a:rPr lang="en-GB" smtClean="0"/>
              <a:t>49</a:t>
            </a:fld>
            <a:endParaRPr lang="en-GB"/>
          </a:p>
        </p:txBody>
      </p:sp>
    </p:spTree>
    <p:extLst>
      <p:ext uri="{BB962C8B-B14F-4D97-AF65-F5344CB8AC3E}">
        <p14:creationId xmlns:p14="http://schemas.microsoft.com/office/powerpoint/2010/main" val="3120952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Here we begin to move into the technical aspects of the blockchain. First is the usual identity management, PKI and key management concerns: creating, issuing, managing and revoking credentials, credential replacement, identity confirmation and vetting, fraud, and so on. While PKIs have been around for decades, the use of certificates in the blockchain poses some unique challenges. For example, if a user's private key is lost or stolen, it could potentially lock them out of the blockchain permanently unless you have prepared ahead of time with procedures for transferring identities. In private blockchains, this is easier than it is for public ones, where there is no central authority and fraud is a significant risk. </a:t>
            </a:r>
            <a:r>
              <a:rPr lang="en-GB" sz="1300" i="1" dirty="0"/>
              <a:t>Plan for all the possible identity end states ahead of time, before your team writes any code!</a:t>
            </a:r>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50</a:t>
            </a:fld>
            <a:endParaRPr lang="en-GB"/>
          </a:p>
        </p:txBody>
      </p:sp>
    </p:spTree>
    <p:extLst>
      <p:ext uri="{BB962C8B-B14F-4D97-AF65-F5344CB8AC3E}">
        <p14:creationId xmlns:p14="http://schemas.microsoft.com/office/powerpoint/2010/main" val="4099411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Blockchains depend on networks — yours and others — and on client software. Both have long histories of compromises, security events and human error, so it makes sense to look at the network layer and plan how to recover when things go wrong. Public blockchains are a little more exposed, but the same types of problems will turn up in privately managed blockchains. Also, you will need to determine how to resolve conflicts in your blockchain (for example, if two blocks attempt to be appended at the same time, how do you resolve which one wins)?</a:t>
            </a:r>
          </a:p>
          <a:p>
            <a:r>
              <a:rPr lang="en-GB" sz="1300" dirty="0"/>
              <a:t>You may have timing issues or race conditions, which can be problematic or even exploited if you don't put enough thought into how to resolve network outage issues. For example, in a consortia-led private blockchain, could the group stop a malicious controller from manipulating the centralized network? How would such an attack be detected? Who would bear financial liability?</a:t>
            </a:r>
          </a:p>
        </p:txBody>
      </p:sp>
      <p:sp>
        <p:nvSpPr>
          <p:cNvPr id="4" name="Slide Number Placeholder 3"/>
          <p:cNvSpPr>
            <a:spLocks noGrp="1"/>
          </p:cNvSpPr>
          <p:nvPr>
            <p:ph type="sldNum" sz="quarter" idx="10"/>
          </p:nvPr>
        </p:nvSpPr>
        <p:spPr/>
        <p:txBody>
          <a:bodyPr/>
          <a:lstStyle/>
          <a:p>
            <a:fld id="{942793C7-65A8-463F-B7FE-614885B150DE}" type="slidenum">
              <a:rPr lang="en-GB" smtClean="0"/>
              <a:t>51</a:t>
            </a:fld>
            <a:endParaRPr lang="en-GB"/>
          </a:p>
        </p:txBody>
      </p:sp>
    </p:spTree>
    <p:extLst>
      <p:ext uri="{BB962C8B-B14F-4D97-AF65-F5344CB8AC3E}">
        <p14:creationId xmlns:p14="http://schemas.microsoft.com/office/powerpoint/2010/main" val="2557134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Finally, what are the requirements for your blockchain participants in terms of hardware? Private keys can be managed both in software and on smartcards, but both require a degree of maintenance and protection to keep the keys safe. This is in addition to the issues above around network/disaster recovery management. Also, if your blockchain project involves physical goods, such as money or freight, understanding how to translate blockchain or smart contract events into physical processes will be fundamental to your success.</a:t>
            </a:r>
          </a:p>
          <a:p>
            <a:r>
              <a:rPr lang="en-GB" sz="1300" dirty="0"/>
              <a:t>Key questions about physical layer management in blockchain:</a:t>
            </a:r>
          </a:p>
          <a:p>
            <a:r>
              <a:rPr lang="en-GB" sz="1300" dirty="0"/>
              <a:t>What is the minimal security posture for blockchain clients or wallets for participation in the projects?</a:t>
            </a:r>
          </a:p>
          <a:p>
            <a:r>
              <a:rPr lang="en-GB" sz="1300" dirty="0"/>
              <a:t>How do physical processes get conducted through smart contracts or blockchain instructions?</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52</a:t>
            </a:fld>
            <a:endParaRPr lang="en-GB"/>
          </a:p>
        </p:txBody>
      </p:sp>
    </p:spTree>
    <p:extLst>
      <p:ext uri="{BB962C8B-B14F-4D97-AF65-F5344CB8AC3E}">
        <p14:creationId xmlns:p14="http://schemas.microsoft.com/office/powerpoint/2010/main" val="3504116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https://medium.com/@trbouma/self-sovereign-identity-cace196623c6</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53</a:t>
            </a:fld>
            <a:endParaRPr lang="en-GB"/>
          </a:p>
        </p:txBody>
      </p:sp>
    </p:spTree>
    <p:extLst>
      <p:ext uri="{BB962C8B-B14F-4D97-AF65-F5344CB8AC3E}">
        <p14:creationId xmlns:p14="http://schemas.microsoft.com/office/powerpoint/2010/main" val="2582108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The blockchain concept has triggered a wave of innovation in identity and access management (IAM). This opens a path toward decentralized identity, where an entity generates and manages its own identity. Decentralized identity evolves federated and mobile identity models to a new level, one that is more aligned with privacy-by-design principles.</a:t>
            </a:r>
            <a:endParaRPr lang="en-GB" dirty="0" smtClean="0">
              <a:effectLst/>
            </a:endParaRPr>
          </a:p>
          <a:p>
            <a:pPr marL="181240" indent="-181240">
              <a:buFont typeface="Arial" panose="020B0604020202020204" pitchFamily="34" charset="0"/>
              <a:buChar char="•"/>
            </a:pPr>
            <a:r>
              <a:rPr lang="en-GB" sz="1300" dirty="0"/>
              <a:t>More organizations are deploying limited-scale decentralized identity services as proofs of concept (POCs), specifically for B2C use cases. The main objective is to learn, evaluate and increase readiness in preparation for large-scale deployment once a more mature design is available.</a:t>
            </a:r>
          </a:p>
          <a:p>
            <a:pPr marL="181240" indent="-181240">
              <a:buFont typeface="Arial" panose="020B0604020202020204" pitchFamily="34" charset="0"/>
              <a:buChar char="•"/>
            </a:pPr>
            <a:r>
              <a:rPr lang="en-GB" dirty="0" smtClean="0"/>
              <a:t>Decentralized identity and related evolving standards will be disruptive. Proof-of-concept projects have shown the potential benefits such as enhanced privacy, reduced security risk and cost-efficiency. However, there are still gaps and challenges that require more work.</a:t>
            </a:r>
          </a:p>
          <a:p>
            <a:pPr marL="181240" indent="-181240">
              <a:buFont typeface="Arial" panose="020B0604020202020204" pitchFamily="34" charset="0"/>
              <a:buChar char="•"/>
            </a:pPr>
            <a:r>
              <a:rPr lang="en-GB" dirty="0" smtClean="0"/>
              <a:t>Self-sovereign decentralized identity models put users in control and break identity silos, addressing requirements for reusable digital identities and relationship identification. Secure and scalable relationship identification is a key enabler of digital transformation.</a:t>
            </a:r>
          </a:p>
          <a:p>
            <a:pPr marL="181240" indent="-181240">
              <a:buFont typeface="Arial" panose="020B0604020202020204" pitchFamily="34" charset="0"/>
              <a:buChar char="•"/>
            </a:pPr>
            <a:r>
              <a:rPr lang="en-GB" sz="1300" dirty="0"/>
              <a:t>Decentralized identity services are enabled by an identity trust fabric (ITF) that immutably stores the proof of identities and their profile attributes cryptographically. Service providers can use these records to verify the authenticity of an identity.</a:t>
            </a:r>
            <a:endParaRPr lang="en-GB" dirty="0" smtClean="0">
              <a:effectLst/>
            </a:endParaRPr>
          </a:p>
          <a:p>
            <a:pPr marL="181240" indent="-181240">
              <a:buFont typeface="Arial" panose="020B0604020202020204" pitchFamily="34" charset="0"/>
              <a:buChar char="•"/>
            </a:pPr>
            <a:r>
              <a:rPr lang="en-GB" sz="1300" dirty="0"/>
              <a:t>Blockchain platforms provide an early alternative for implementing the ITF as the key component of a decentralized identity architecture. However, blockchain platforms are not mature yet and do not inherently meet all business and technical requirements of a production-ready ITF.</a:t>
            </a:r>
            <a:endParaRPr lang="en-GB" dirty="0" smtClean="0">
              <a:effectLst/>
            </a:endParaRPr>
          </a:p>
          <a:p>
            <a:pPr marL="181240" indent="-181240">
              <a:buFont typeface="Arial" panose="020B0604020202020204" pitchFamily="34" charset="0"/>
              <a:buChar char="•"/>
            </a:pPr>
            <a:r>
              <a:rPr lang="en-US" dirty="0" smtClean="0">
                <a:solidFill>
                  <a:schemeClr val="tx1"/>
                </a:solidFill>
              </a:rPr>
              <a:t>Self-sovereign Identity networks and verification services are an </a:t>
            </a:r>
            <a:r>
              <a:rPr lang="en-GB" dirty="0" smtClean="0"/>
              <a:t>evolution of decentralized identity</a:t>
            </a:r>
          </a:p>
          <a:p>
            <a:pPr marL="181240" indent="-181240">
              <a:buFont typeface="Arial" panose="020B0604020202020204" pitchFamily="34" charset="0"/>
              <a:buChar char="•"/>
            </a:pPr>
            <a:r>
              <a:rPr lang="en-GB" dirty="0" smtClean="0"/>
              <a:t>While efforts are underway to establish standards for these ecosystems, technical professionals should identify processes that will be affected and plan for integration scenarios in coming years.</a:t>
            </a:r>
          </a:p>
          <a:p>
            <a:pPr marL="181240" indent="-181240" defTabSz="966612">
              <a:buFont typeface="Arial" panose="020B0604020202020204" pitchFamily="34" charset="0"/>
              <a:buChar char="•"/>
              <a:defRPr/>
            </a:pPr>
            <a:r>
              <a:rPr lang="en-GB" dirty="0" smtClean="0"/>
              <a:t>Identity networks rely on a decentralized trust framework and marketplaces that connect identity owners, consumers and services. In addition to finalising technology development, a decentralized identity ecosystem requires establishing a viable trust and business model that drives broad adoption.</a:t>
            </a:r>
          </a:p>
        </p:txBody>
      </p:sp>
      <p:sp>
        <p:nvSpPr>
          <p:cNvPr id="4" name="Slide Number Placeholder 3"/>
          <p:cNvSpPr>
            <a:spLocks noGrp="1"/>
          </p:cNvSpPr>
          <p:nvPr>
            <p:ph type="sldNum" sz="quarter" idx="10"/>
          </p:nvPr>
        </p:nvSpPr>
        <p:spPr/>
        <p:txBody>
          <a:bodyPr/>
          <a:lstStyle/>
          <a:p>
            <a:fld id="{942793C7-65A8-463F-B7FE-614885B150DE}" type="slidenum">
              <a:rPr lang="en-GB" smtClean="0"/>
              <a:t>54</a:t>
            </a:fld>
            <a:endParaRPr lang="en-GB"/>
          </a:p>
        </p:txBody>
      </p:sp>
    </p:spTree>
    <p:extLst>
      <p:ext uri="{BB962C8B-B14F-4D97-AF65-F5344CB8AC3E}">
        <p14:creationId xmlns:p14="http://schemas.microsoft.com/office/powerpoint/2010/main" val="1998354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deliver effective and emerging identity and access management (IAM) capabilities:</a:t>
            </a:r>
          </a:p>
          <a:p>
            <a:endParaRPr lang="en-GB" dirty="0" smtClean="0"/>
          </a:p>
          <a:p>
            <a:r>
              <a:rPr lang="en-GB" sz="1300" dirty="0"/>
              <a:t>Recommendations</a:t>
            </a:r>
            <a:r>
              <a:rPr lang="en-GB" sz="1300" b="1" dirty="0"/>
              <a:t> - </a:t>
            </a:r>
            <a:r>
              <a:rPr lang="en-GB" sz="1300" dirty="0"/>
              <a:t>Technical professionals responsible for delivering effective IAM capabilities:</a:t>
            </a:r>
            <a:endParaRPr lang="en-GB" dirty="0" smtClean="0">
              <a:effectLst/>
            </a:endParaRPr>
          </a:p>
          <a:p>
            <a:pPr marL="181240" indent="-181240">
              <a:buFont typeface="Arial" panose="020B0604020202020204" pitchFamily="34" charset="0"/>
              <a:buChar char="•"/>
            </a:pPr>
            <a:r>
              <a:rPr lang="en-GB" dirty="0" smtClean="0"/>
              <a:t>Identify relevant decentralized identity use cases for employees, business partners and consumers to prepare for disruption. Gradually adopt a relevant trust framework, standard identifier scheme and verification exchange protocols that support integration with current IAM services and applications.</a:t>
            </a:r>
            <a:endParaRPr lang="en-GB" sz="1300" dirty="0"/>
          </a:p>
          <a:p>
            <a:pPr marL="181240" indent="-181240">
              <a:buFont typeface="Arial" panose="020B0604020202020204" pitchFamily="34" charset="0"/>
              <a:buChar char="•"/>
            </a:pPr>
            <a:r>
              <a:rPr lang="en-GB" sz="1300" dirty="0"/>
              <a:t>Explore decentralized identity architecture as an alternative to registration and verification of identities, especially if your organization is planning to modernize its customer/citizen identity management in the coming years.</a:t>
            </a:r>
            <a:endParaRPr lang="en-GB" dirty="0" smtClean="0">
              <a:effectLst/>
            </a:endParaRPr>
          </a:p>
          <a:p>
            <a:pPr marL="181240" indent="-181240">
              <a:buFont typeface="Arial" panose="020B0604020202020204" pitchFamily="34" charset="0"/>
              <a:buChar char="•"/>
            </a:pPr>
            <a:r>
              <a:rPr lang="en-GB" sz="1300" dirty="0"/>
              <a:t>Establish a decentralized identity team to initiate a limited-scale POC project to evaluate decentralized identity services. The team should experiment by adapting in-scope business processes to work with these solutions.  </a:t>
            </a:r>
            <a:r>
              <a:rPr lang="en-GB" dirty="0" smtClean="0"/>
              <a:t>Pilot projects should define business and technical requirements of identified use cases. These projects must also identify process and technical gaps, and development/improvement plans.</a:t>
            </a:r>
          </a:p>
          <a:p>
            <a:pPr marL="181240" indent="-181240">
              <a:buFont typeface="Arial" panose="020B0604020202020204" pitchFamily="34" charset="0"/>
              <a:buChar char="•"/>
            </a:pPr>
            <a:r>
              <a:rPr lang="en-GB" sz="1300" dirty="0"/>
              <a:t>Evaluate your requirements against open issues in current decentralized identity solutions, such as compliance, initial identity proofing and binding, key management and user experience, ITF reliability and scalability, and attribute/certification revocation and update.</a:t>
            </a:r>
          </a:p>
          <a:p>
            <a:pPr marL="181240" indent="-181240">
              <a:buFont typeface="Arial" panose="020B0604020202020204" pitchFamily="34" charset="0"/>
              <a:buChar char="•"/>
            </a:pPr>
            <a:r>
              <a:rPr lang="en-GB" dirty="0" smtClean="0"/>
              <a:t>Select solution partners and evaluate participation in appropriate decentralized identity consortium or global identity networks. Prepare to revise existing identity life cycle processes that may be affected by issuing/consuming relationship credentials with direct user control.</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55</a:t>
            </a:fld>
            <a:endParaRPr lang="en-GB"/>
          </a:p>
        </p:txBody>
      </p:sp>
    </p:spTree>
    <p:extLst>
      <p:ext uri="{BB962C8B-B14F-4D97-AF65-F5344CB8AC3E}">
        <p14:creationId xmlns:p14="http://schemas.microsoft.com/office/powerpoint/2010/main" val="376573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https://techcrunch.com/2018/05/20/with-at-least-1-3-billion-invested-globally-in-2018-vc-funding-for-blockchain-blows-past-2017-totals/</a:t>
            </a:r>
          </a:p>
          <a:p>
            <a:r>
              <a:rPr lang="en-GB" dirty="0" smtClean="0"/>
              <a:t>https://ripple.com/insights/santander-launches-first-mobile-app-for-global-payments-using-ripples-xcurrent/</a:t>
            </a:r>
          </a:p>
          <a:p>
            <a:r>
              <a:rPr lang="en-GB" dirty="0" smtClean="0"/>
              <a:t>https://cointelegraph.com/news/factoms-latest-partnership-takes-on-us-healthcare</a:t>
            </a:r>
          </a:p>
          <a:p>
            <a:r>
              <a:rPr lang="en-GB" dirty="0" smtClean="0"/>
              <a:t>http://www.marketwired.com/press-release/holberton-school-authenticate-its-academic-certificates-with-bitcoin-blockchain-2065768.htm</a:t>
            </a:r>
          </a:p>
          <a:p>
            <a:r>
              <a:rPr lang="en-GB" dirty="0" smtClean="0"/>
              <a:t>https://coinjournal.net/singapores-ida-teams-banks-develop-blockchain-based-invoice-platform/</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5</a:t>
            </a:fld>
            <a:endParaRPr lang="en-GB"/>
          </a:p>
        </p:txBody>
      </p:sp>
    </p:spTree>
    <p:extLst>
      <p:ext uri="{BB962C8B-B14F-4D97-AF65-F5344CB8AC3E}">
        <p14:creationId xmlns:p14="http://schemas.microsoft.com/office/powerpoint/2010/main" val="1659816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Opportunities and Challenges</a:t>
            </a:r>
            <a:endParaRPr lang="en-GB" b="1" dirty="0" smtClean="0">
              <a:effectLst/>
            </a:endParaRPr>
          </a:p>
          <a:p>
            <a:pPr marL="181240" indent="-181240">
              <a:buFont typeface="Arial" panose="020B0604020202020204" pitchFamily="34" charset="0"/>
              <a:buChar char="•"/>
            </a:pPr>
            <a:r>
              <a:rPr lang="en-GB" sz="1300" dirty="0"/>
              <a:t>Blockchain technologies offer new ways to exchange value, represent digital assets and implement trust mechanisms, but </a:t>
            </a:r>
            <a:r>
              <a:rPr lang="en-GB" sz="1300" b="1" dirty="0"/>
              <a:t>successful enterprise production examples remain rare</a:t>
            </a:r>
            <a:r>
              <a:rPr lang="en-GB" sz="1300" dirty="0"/>
              <a:t>.</a:t>
            </a:r>
            <a:endParaRPr lang="en-GB" dirty="0" smtClean="0">
              <a:effectLst/>
            </a:endParaRPr>
          </a:p>
          <a:p>
            <a:pPr marL="181240" indent="-181240">
              <a:buFont typeface="Arial" panose="020B0604020202020204" pitchFamily="34" charset="0"/>
              <a:buChar char="•"/>
            </a:pPr>
            <a:r>
              <a:rPr lang="en-GB" sz="1300" dirty="0"/>
              <a:t>Technology leaders are intrigued by the capabilities of blockchain, but they are unclear exactly where business value can be achieved in the enterprise context.</a:t>
            </a:r>
            <a:endParaRPr lang="en-GB" dirty="0" smtClean="0">
              <a:effectLst/>
            </a:endParaRPr>
          </a:p>
          <a:p>
            <a:pPr marL="181240" indent="-181240">
              <a:buFont typeface="Arial" panose="020B0604020202020204" pitchFamily="34" charset="0"/>
              <a:buChar char="•"/>
            </a:pPr>
            <a:r>
              <a:rPr lang="en-GB" sz="1300" dirty="0"/>
              <a:t>Most enterprise blockchain experiments are an </a:t>
            </a:r>
            <a:r>
              <a:rPr lang="en-GB" sz="1300" b="1" dirty="0"/>
              <a:t>attempt to improve today's business process</a:t>
            </a:r>
            <a:r>
              <a:rPr lang="en-GB" sz="1300" dirty="0"/>
              <a:t>, but in most of those cases, blockchain is no better than proven enterprise technologies. These </a:t>
            </a:r>
            <a:r>
              <a:rPr lang="en-GB" sz="1300" b="1" dirty="0"/>
              <a:t>centralized renovations </a:t>
            </a:r>
            <a:r>
              <a:rPr lang="en-GB" sz="1300" dirty="0"/>
              <a:t>distract enterprises from other innovative possibilities offered by blockchain.</a:t>
            </a:r>
            <a:endParaRPr lang="en-GB" dirty="0" smtClean="0">
              <a:effectLst/>
            </a:endParaRPr>
          </a:p>
          <a:p>
            <a:pPr marL="181240" indent="-181240">
              <a:buFont typeface="Arial" panose="020B0604020202020204" pitchFamily="34" charset="0"/>
              <a:buChar char="•"/>
            </a:pPr>
            <a:r>
              <a:rPr lang="en-GB" sz="1300" dirty="0"/>
              <a:t>The evolution of blockchain is rapid, but significant business challenges and technology gaps remain before blockchain is fully ready for widespread use.</a:t>
            </a:r>
            <a:endParaRPr lang="en-GB" dirty="0" smtClean="0">
              <a:effectLst/>
            </a:endParaRPr>
          </a:p>
          <a:p>
            <a:endParaRPr lang="en-GB" sz="1300" dirty="0"/>
          </a:p>
          <a:p>
            <a:r>
              <a:rPr lang="en-GB" sz="1300" dirty="0"/>
              <a:t>What You Need to Know</a:t>
            </a:r>
            <a:r>
              <a:rPr lang="en-GB" sz="1300" b="1" dirty="0"/>
              <a:t> - </a:t>
            </a:r>
            <a:r>
              <a:rPr lang="en-GB" sz="1300" dirty="0"/>
              <a:t>Enterprise architecture (EA) and technology innovation leaders, CIOs, and technology and service providers (TSPs) seeking to exploit blockchain should know the following.</a:t>
            </a:r>
            <a:endParaRPr lang="en-GB" dirty="0" smtClean="0">
              <a:effectLst/>
            </a:endParaRPr>
          </a:p>
          <a:p>
            <a:pPr marL="664546" lvl="1" indent="-181240">
              <a:buFont typeface="Arial" panose="020B0604020202020204" pitchFamily="34" charset="0"/>
              <a:buChar char="•"/>
            </a:pPr>
            <a:r>
              <a:rPr lang="en-GB" sz="1300" dirty="0"/>
              <a:t>Blockchain technologies offer a set of capabilities that provide for new business and computing paradigms. Exploiting blockchain will demand that enterprises be willing to </a:t>
            </a:r>
            <a:r>
              <a:rPr lang="en-GB" sz="1300" b="1" dirty="0"/>
              <a:t>embrace decentralization in their business models and processes</a:t>
            </a:r>
            <a:r>
              <a:rPr lang="en-GB" sz="1300" dirty="0"/>
              <a:t>. It is not straightforward.</a:t>
            </a:r>
            <a:endParaRPr lang="en-GB" dirty="0" smtClean="0">
              <a:effectLst/>
            </a:endParaRPr>
          </a:p>
          <a:p>
            <a:pPr marL="664546" lvl="1" indent="-181240">
              <a:buFont typeface="Arial" panose="020B0604020202020204" pitchFamily="34" charset="0"/>
              <a:buChar char="•"/>
            </a:pPr>
            <a:r>
              <a:rPr lang="en-GB" sz="1300" dirty="0"/>
              <a:t>Blockchain technologies </a:t>
            </a:r>
            <a:r>
              <a:rPr lang="en-GB" sz="1300" b="1" dirty="0"/>
              <a:t>should not be treated as just another arrow in your quiver </a:t>
            </a:r>
            <a:r>
              <a:rPr lang="en-GB" sz="1300" dirty="0"/>
              <a:t>to solve enterprise efficiency issues. Such an approach will prove costly and have a high likelihood of failure.</a:t>
            </a:r>
          </a:p>
          <a:p>
            <a:pPr marL="664546" lvl="1" indent="-181240">
              <a:buFont typeface="Arial" panose="020B0604020202020204" pitchFamily="34" charset="0"/>
              <a:buChar char="•"/>
            </a:pPr>
            <a:r>
              <a:rPr lang="en-GB" sz="1300" dirty="0"/>
              <a:t>Focus on reimagining by using design thinking, rather than merely </a:t>
            </a:r>
            <a:r>
              <a:rPr lang="en-GB" sz="1300" dirty="0" err="1"/>
              <a:t>replatforming</a:t>
            </a:r>
            <a:r>
              <a:rPr lang="en-GB" sz="1300" dirty="0"/>
              <a:t>.</a:t>
            </a:r>
            <a:endParaRPr lang="en-GB" dirty="0" smtClean="0">
              <a:effectLst/>
            </a:endParaRPr>
          </a:p>
          <a:p>
            <a:pPr marL="181240" indent="-181240">
              <a:buFont typeface="Arial" panose="020B0604020202020204" pitchFamily="34" charset="0"/>
              <a:buChar char="•"/>
            </a:pPr>
            <a:r>
              <a:rPr lang="en-GB" sz="1300" dirty="0"/>
              <a:t>Understand that today's technology offerings on blockchain are nascent and immature. You will need to pivot from today's technology within the next two years.</a:t>
            </a:r>
          </a:p>
          <a:p>
            <a:pPr marL="181240" indent="-181240">
              <a:buFont typeface="Arial" panose="020B0604020202020204" pitchFamily="34" charset="0"/>
              <a:buChar char="•"/>
            </a:pPr>
            <a:r>
              <a:rPr lang="en-GB" sz="1300" dirty="0"/>
              <a:t>It is crucial to experiment and explore. Focus on the business problem — not the technology solution — and avoid vendor lock-in.</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56</a:t>
            </a:fld>
            <a:endParaRPr lang="en-GB"/>
          </a:p>
        </p:txBody>
      </p:sp>
    </p:spTree>
    <p:extLst>
      <p:ext uri="{BB962C8B-B14F-4D97-AF65-F5344CB8AC3E}">
        <p14:creationId xmlns:p14="http://schemas.microsoft.com/office/powerpoint/2010/main" val="2355786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r>
              <a:rPr lang="en-US" baseline="0" dirty="0" smtClean="0"/>
              <a:t> Gartner, https://commons.wikimedia.org/wiki/Usain_Bolt#/media/File:Usain_BoltLondon2012.jpg</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57</a:t>
            </a:fld>
            <a:endParaRPr lang="en-GB"/>
          </a:p>
        </p:txBody>
      </p:sp>
    </p:spTree>
    <p:extLst>
      <p:ext uri="{BB962C8B-B14F-4D97-AF65-F5344CB8AC3E}">
        <p14:creationId xmlns:p14="http://schemas.microsoft.com/office/powerpoint/2010/main" val="406186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smtClean="0"/>
              <a:t>Source: https://www.gartner.com/document/3869088</a:t>
            </a:r>
          </a:p>
          <a:p>
            <a:endParaRPr lang="en-US" dirty="0" smtClean="0"/>
          </a:p>
          <a:p>
            <a:pPr marL="181240" indent="-181240" defTabSz="966612">
              <a:buFont typeface="Arial" panose="020B0604020202020204" pitchFamily="34" charset="0"/>
              <a:buChar char="•"/>
              <a:defRPr/>
            </a:pPr>
            <a:r>
              <a:rPr lang="en-GB" dirty="0" smtClean="0"/>
              <a:t>Security and risk management leaders must practice sound security and risk principles with emerging blockchain projects</a:t>
            </a:r>
          </a:p>
          <a:p>
            <a:pPr marL="181240" indent="-181240" defTabSz="966612">
              <a:buFont typeface="Arial" panose="020B0604020202020204" pitchFamily="34" charset="0"/>
              <a:buChar char="•"/>
              <a:defRPr/>
            </a:pPr>
            <a:r>
              <a:rPr lang="en-GB" dirty="0" smtClean="0"/>
              <a:t>Blockchain is early in its development, and long-term investments can be risky. Complexity, cryptography and implementation errors may cool enthusiasm for blockchain and pose risks for users</a:t>
            </a:r>
            <a:endParaRPr lang="en-US" dirty="0" smtClean="0"/>
          </a:p>
          <a:p>
            <a:pPr marL="664546" lvl="1" indent="-181240">
              <a:buFont typeface="Arial" panose="020B0604020202020204" pitchFamily="34" charset="0"/>
              <a:buChar char="•"/>
            </a:pPr>
            <a:r>
              <a:rPr lang="en-GB" dirty="0" smtClean="0"/>
              <a:t>Clarify risks at the business, technical and cryptographic levels.</a:t>
            </a:r>
          </a:p>
          <a:p>
            <a:pPr marL="664546" lvl="1" indent="-181240">
              <a:buFont typeface="Arial" panose="020B0604020202020204" pitchFamily="34" charset="0"/>
              <a:buChar char="•"/>
            </a:pPr>
            <a:r>
              <a:rPr lang="en-GB" dirty="0" smtClean="0"/>
              <a:t>Evaluate the risks for any blockchain-based project, including technology, governance and compliance, human misunderstanding, and value at risk</a:t>
            </a:r>
          </a:p>
          <a:p>
            <a:pPr marL="664546" lvl="1" indent="-181240">
              <a:buFont typeface="Arial" panose="020B0604020202020204" pitchFamily="34" charset="0"/>
              <a:buChar char="•"/>
            </a:pPr>
            <a:r>
              <a:rPr lang="en-GB" dirty="0" smtClean="0"/>
              <a:t>Evaluate preparedness and incident response plans that will address critical security events during the blockchain life cycle, as these are to be expected</a:t>
            </a:r>
          </a:p>
          <a:p>
            <a:pPr marL="181240" indent="-181240">
              <a:buFont typeface="Arial" panose="020B0604020202020204" pitchFamily="34" charset="0"/>
              <a:buChar char="•"/>
            </a:pPr>
            <a:r>
              <a:rPr lang="en-GB" dirty="0" smtClean="0"/>
              <a:t>Blockchain is early in its development, and long-term investments can be risky. Complexity, cryptography and implementation errors may cool enthusiasm for blockchain and pose risks for users. Security and risk management leaders must temper the hype with effective risk-mitigation techniques</a:t>
            </a:r>
          </a:p>
          <a:p>
            <a:pPr marL="181240" indent="-181240">
              <a:buFont typeface="Arial" panose="020B0604020202020204" pitchFamily="34" charset="0"/>
              <a:buChar char="•"/>
            </a:pPr>
            <a:r>
              <a:rPr lang="en-GB" dirty="0" smtClean="0"/>
              <a:t>Security and risk management leaders must temper the hype with effective risk-mitigation techniques</a:t>
            </a:r>
          </a:p>
        </p:txBody>
      </p:sp>
      <p:sp>
        <p:nvSpPr>
          <p:cNvPr id="4" name="Slide Number Placeholder 3"/>
          <p:cNvSpPr>
            <a:spLocks noGrp="1"/>
          </p:cNvSpPr>
          <p:nvPr>
            <p:ph type="sldNum" sz="quarter" idx="10"/>
          </p:nvPr>
        </p:nvSpPr>
        <p:spPr/>
        <p:txBody>
          <a:bodyPr/>
          <a:lstStyle/>
          <a:p>
            <a:fld id="{942793C7-65A8-463F-B7FE-614885B150DE}" type="slidenum">
              <a:rPr lang="en-GB" smtClean="0"/>
              <a:t>58</a:t>
            </a:fld>
            <a:endParaRPr lang="en-GB"/>
          </a:p>
        </p:txBody>
      </p:sp>
    </p:spTree>
    <p:extLst>
      <p:ext uri="{BB962C8B-B14F-4D97-AF65-F5344CB8AC3E}">
        <p14:creationId xmlns:p14="http://schemas.microsoft.com/office/powerpoint/2010/main" val="1361993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r>
              <a:rPr lang="en-GB" sz="1300" dirty="0"/>
              <a:t>Recommendations</a:t>
            </a:r>
            <a:r>
              <a:rPr lang="en-GB" sz="1300" b="1" dirty="0"/>
              <a:t> - </a:t>
            </a:r>
            <a:r>
              <a:rPr lang="en-GB" sz="1300" dirty="0"/>
              <a:t>As some organizations proceed with blockchain-based initiatives, SRM leaders must be able to inform and advise on the risks, benefits and limitations of this emerging technology.  SRM leaders must:</a:t>
            </a:r>
            <a:endParaRPr lang="en-GB" dirty="0" smtClean="0">
              <a:effectLst/>
            </a:endParaRPr>
          </a:p>
          <a:p>
            <a:endParaRPr lang="en-GB" sz="1300" dirty="0"/>
          </a:p>
          <a:p>
            <a:pPr marL="181240" indent="-181240">
              <a:buFont typeface="Arial" panose="020B0604020202020204" pitchFamily="34" charset="0"/>
              <a:buChar char="•"/>
            </a:pPr>
            <a:r>
              <a:rPr lang="en-GB" sz="1300" dirty="0"/>
              <a:t>Prepare themselves to answer questions about how to securely implement blockchain-enabled business processes and applications. Most importantly, this will depend on many factors, including which blockchain technology is selected. Familiarize with blockchain through early-stage research.  Be aware that blockchain-based initiatives will differ dramatically from legacy business technologies and processes.</a:t>
            </a:r>
            <a:endParaRPr lang="en-GB" dirty="0" smtClean="0">
              <a:effectLst/>
            </a:endParaRPr>
          </a:p>
          <a:p>
            <a:endParaRPr lang="en-GB" dirty="0" smtClean="0">
              <a:effectLst/>
            </a:endParaRPr>
          </a:p>
          <a:p>
            <a:pPr marL="181240" indent="-181240">
              <a:buFont typeface="Arial" panose="020B0604020202020204" pitchFamily="34" charset="0"/>
              <a:buChar char="•"/>
            </a:pPr>
            <a:r>
              <a:rPr lang="en-GB" sz="1300" dirty="0"/>
              <a:t>Understand the differences regarding trust models, from private, public and consortium. As such, security leaders must ensure that they have a general awareness of the relevant external groups/consortia. Specifically, SRM leaders should discover and track these initiatives that might line up with their industry. There is currently a heavy focus from a financial technology perspective. However, other industries will likely proceed with implementation projects (such as critical infrastructure, retail and government), as in Canada with digital identity.</a:t>
            </a:r>
            <a:endParaRPr lang="en-GB" dirty="0" smtClean="0">
              <a:effectLst/>
            </a:endParaRPr>
          </a:p>
          <a:p>
            <a:endParaRPr lang="en-GB" sz="1300" dirty="0"/>
          </a:p>
          <a:p>
            <a:pPr lvl="1"/>
            <a:r>
              <a:rPr lang="en-GB" sz="1300" dirty="0"/>
              <a:t>A number of organizations are conducting experiments on bitcoin, while others are dipping their toes in the water with blockchain sandboxes from vendors like IBM and Microsoft. However, it should be noted that these sandboxes might not perfectly represent a full-scale blockchain environment. Ultimately, the industry is in a discovery phase with this emerging technology.</a:t>
            </a:r>
            <a:endParaRPr lang="en-GB" dirty="0" smtClean="0">
              <a:effectLst/>
            </a:endParaRPr>
          </a:p>
          <a:p>
            <a:endParaRPr lang="en-GB" sz="1300" dirty="0"/>
          </a:p>
          <a:p>
            <a:pPr marL="181240" indent="-181240">
              <a:buFont typeface="Arial" panose="020B0604020202020204" pitchFamily="34" charset="0"/>
              <a:buChar char="•"/>
            </a:pPr>
            <a:r>
              <a:rPr lang="en-GB" sz="1300" dirty="0"/>
              <a:t>Evaluate the technical security aspects of blockchain platforms under consideration, and be cautious of overoptimistic claims by vendors. In particular, SRM leaders must consider how to ensure the confidentiality of blockchain-enabled applications while taking advantage of the integrity and availability benefits.</a:t>
            </a:r>
            <a:endParaRPr lang="en-GB" dirty="0" smtClean="0">
              <a:effectLst/>
            </a:endParaRPr>
          </a:p>
          <a:p>
            <a:endParaRPr lang="en-GB" sz="1300" dirty="0"/>
          </a:p>
          <a:p>
            <a:pPr lvl="1"/>
            <a:r>
              <a:rPr lang="en-GB" sz="1300" dirty="0"/>
              <a:t>Understand the differences and determine the most appropriate blockchain platform for the use case(s) and organization. A number of vendors and providers have selected the bitcoin system, primarily because it has achieved a significant volume of nodes, for which bitcoin has a diverse and distributed network, providing all the fault tolerance and resilience capabilities discussed above. While this might suffice for some, it may not meet the needs and security requirements. For the short term, SRM leaders focused on experimentation can consider vendors such as IBM and Microsoft that provide sandboxes for which organizations can conduct early-stage blockchain </a:t>
            </a:r>
            <a:r>
              <a:rPr lang="en-GB" sz="1300" dirty="0" err="1"/>
              <a:t>PoCs</a:t>
            </a:r>
            <a:r>
              <a:rPr lang="en-GB" sz="1300" dirty="0"/>
              <a:t>. As mentioned previously, these sandboxes might not perfectly represent a full-scale blockchain environment, which may create a false sense of how the technology would operate in the wild.</a:t>
            </a:r>
            <a:endParaRPr lang="en-GB" dirty="0" smtClean="0">
              <a:effectLst/>
            </a:endParaRPr>
          </a:p>
          <a:p>
            <a:endParaRPr lang="en-GB" sz="1300" dirty="0"/>
          </a:p>
          <a:p>
            <a:pPr marL="181240" indent="-181240">
              <a:buFont typeface="Arial" panose="020B0604020202020204" pitchFamily="34" charset="0"/>
              <a:buChar char="•"/>
            </a:pPr>
            <a:r>
              <a:rPr lang="en-GB" sz="1300" dirty="0"/>
              <a:t>Carefully evaluate applications for their suitability for integration with the specific blockchain systems and subsystems. This includes ensuring stringent security testing at all levels of the application stack, including operating systems (such as </a:t>
            </a:r>
            <a:r>
              <a:rPr lang="en-GB" sz="1300" dirty="0" err="1"/>
              <a:t>IoT</a:t>
            </a:r>
            <a:r>
              <a:rPr lang="en-GB" sz="1300" dirty="0"/>
              <a:t> or embedded operating systems), code review, application logic and architectural models for experimental systems (such as smart contracts built on top of blockchain technologies).</a:t>
            </a:r>
            <a:endParaRPr lang="en-GB" dirty="0" smtClean="0">
              <a:effectLst/>
            </a:endParaRPr>
          </a:p>
          <a:p>
            <a:endParaRPr lang="en-GB" sz="1300" dirty="0"/>
          </a:p>
          <a:p>
            <a:pPr marL="181240" indent="-181240">
              <a:buFont typeface="Arial" panose="020B0604020202020204" pitchFamily="34" charset="0"/>
              <a:buChar char="•"/>
            </a:pPr>
            <a:r>
              <a:rPr lang="en-GB" sz="1300" dirty="0"/>
              <a:t>Implementing a vulnerability management program is a necessary component that aids security teams with the actionable insight and intelligence that aims to mitigate against a varying number of threats. This should include the blockchain application and infrastructure components as well. Implement transparency in governance and audit controls to (1) detect technical and administrative errors, (2) contain damage from malfeasance and (3) allow non-expert consumers and stakeholders to understand the integrity controls.</a:t>
            </a:r>
            <a:endParaRPr lang="en-GB" dirty="0" smtClean="0">
              <a:effectLst/>
            </a:endParaRPr>
          </a:p>
          <a:p>
            <a:endParaRPr lang="en-GB" sz="1300" dirty="0"/>
          </a:p>
          <a:p>
            <a:pPr marL="181240" indent="-181240">
              <a:buFont typeface="Arial" panose="020B0604020202020204" pitchFamily="34" charset="0"/>
              <a:buChar char="•"/>
            </a:pPr>
            <a:r>
              <a:rPr lang="en-GB" sz="1300" dirty="0"/>
              <a:t>Finally, continue to monitor key vendors for feature innovation, consolidation or competitive threat capabilities. In some cases, question your current and future vendors about their capabilities with blockchain and the security thereof.</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59</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Digital risk management is devoted to identifying and managing next-generation technology risks for trust capabilities — capabilities that are often not in widespread use — leaving security teams without established management approaches.</a:t>
            </a:r>
          </a:p>
          <a:p>
            <a:pPr marL="181240" indent="-181240">
              <a:buFont typeface="Arial" panose="020B0604020202020204" pitchFamily="34" charset="0"/>
              <a:buChar char="•"/>
            </a:pPr>
            <a:r>
              <a:rPr lang="en-GB" sz="1300" dirty="0"/>
              <a:t>Digital risk management of blockchain initiatives is disruptive to current risk management practice.</a:t>
            </a:r>
          </a:p>
          <a:p>
            <a:pPr marL="181240" indent="-181240">
              <a:buFont typeface="Arial" panose="020B0604020202020204" pitchFamily="34" charset="0"/>
              <a:buChar char="•"/>
            </a:pPr>
            <a:r>
              <a:rPr lang="en-GB" sz="1300" dirty="0"/>
              <a:t>Blockchain risks can potentially impact development operations (DevOps) and have the same requirements for continuous risk (re)assessment.</a:t>
            </a:r>
          </a:p>
          <a:p>
            <a:r>
              <a:rPr lang="en-GB" sz="1300" dirty="0"/>
              <a:t>Recommendations - To operate and evolve an effective risk management strategy that includes blockchain initiatives, security and risk management leaders must:</a:t>
            </a:r>
          </a:p>
          <a:p>
            <a:pPr marL="181240" indent="-181240">
              <a:buFont typeface="Arial" panose="020B0604020202020204" pitchFamily="34" charset="0"/>
              <a:buChar char="•"/>
            </a:pPr>
            <a:r>
              <a:rPr lang="en-GB" sz="1300" dirty="0"/>
              <a:t>Incorporate risk considerations that address value transfer, contractual, resilience and privacy risks when assessing the risks of blockchain initiatives.</a:t>
            </a:r>
          </a:p>
          <a:p>
            <a:pPr marL="181240" indent="-181240">
              <a:buFont typeface="Arial" panose="020B0604020202020204" pitchFamily="34" charset="0"/>
              <a:buChar char="•"/>
            </a:pPr>
            <a:r>
              <a:rPr lang="en-GB" sz="1300" dirty="0"/>
              <a:t>Develop a simple framework that maps strategic business risks with operational and IT risks posed by blockchain initiatives for identification and assessment purposes.</a:t>
            </a:r>
          </a:p>
          <a:p>
            <a:endParaRPr lang="en-GB" sz="1300" dirty="0"/>
          </a:p>
          <a:p>
            <a:r>
              <a:rPr lang="en-GB" sz="1300" dirty="0"/>
              <a:t>Source: Gartner (August 2018)</a:t>
            </a:r>
          </a:p>
        </p:txBody>
      </p:sp>
      <p:sp>
        <p:nvSpPr>
          <p:cNvPr id="4" name="Slide Number Placeholder 3"/>
          <p:cNvSpPr>
            <a:spLocks noGrp="1"/>
          </p:cNvSpPr>
          <p:nvPr>
            <p:ph type="sldNum" sz="quarter" idx="10"/>
          </p:nvPr>
        </p:nvSpPr>
        <p:spPr/>
        <p:txBody>
          <a:bodyPr/>
          <a:lstStyle/>
          <a:p>
            <a:fld id="{942793C7-65A8-463F-B7FE-614885B150DE}" type="slidenum">
              <a:rPr lang="en-GB" smtClean="0"/>
              <a:t>60</a:t>
            </a:fld>
            <a:endParaRPr lang="en-GB"/>
          </a:p>
        </p:txBody>
      </p:sp>
    </p:spTree>
    <p:extLst>
      <p:ext uri="{BB962C8B-B14F-4D97-AF65-F5344CB8AC3E}">
        <p14:creationId xmlns:p14="http://schemas.microsoft.com/office/powerpoint/2010/main" val="678422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CNIL comments:</a:t>
            </a:r>
            <a:r>
              <a:rPr lang="en-US" baseline="0" dirty="0" smtClean="0"/>
              <a:t> </a:t>
            </a:r>
            <a:r>
              <a:rPr lang="en-US" dirty="0" smtClean="0"/>
              <a:t>https://www.cnil.fr/sites/default/files/atoms/files/la_blockchain.pdf</a:t>
            </a:r>
          </a:p>
          <a:p>
            <a:endParaRPr lang="en-US" dirty="0" smtClean="0"/>
          </a:p>
          <a:p>
            <a:r>
              <a:rPr lang="en-US" dirty="0" smtClean="0"/>
              <a:t>First GDPR-centered analysis of Blockchain usage from CNIL</a:t>
            </a:r>
          </a:p>
          <a:p>
            <a:endParaRPr lang="en-US" dirty="0" smtClean="0"/>
          </a:p>
          <a:p>
            <a:r>
              <a:rPr lang="en-US" dirty="0" smtClean="0"/>
              <a:t>Data Controller – participants to the Blockchain act as data controller if:</a:t>
            </a:r>
          </a:p>
          <a:p>
            <a:pPr lvl="1"/>
            <a:r>
              <a:rPr lang="en-US" dirty="0" smtClean="0"/>
              <a:t>participant is an individual person and data treatment is connected with professional or commercial activity;</a:t>
            </a:r>
          </a:p>
          <a:p>
            <a:pPr lvl="1"/>
            <a:r>
              <a:rPr lang="en-US" dirty="0" smtClean="0"/>
              <a:t>participant is a legal entity and writes personal information on the Blockchain.</a:t>
            </a:r>
          </a:p>
          <a:p>
            <a:r>
              <a:rPr lang="en-US" dirty="0" smtClean="0"/>
              <a:t>Whether more than one person decides to process personal data in a Blockchain for a common purpose, the CNIL recommends that</a:t>
            </a:r>
          </a:p>
          <a:p>
            <a:pPr marL="483306" lvl="1" defTabSz="966612">
              <a:defRPr/>
            </a:pPr>
            <a:r>
              <a:rPr lang="en-US" dirty="0" smtClean="0"/>
              <a:t>Participants make arrangements regarding the responsibility for processing</a:t>
            </a:r>
          </a:p>
          <a:p>
            <a:pPr marL="483306" lvl="1" defTabSz="966612">
              <a:defRPr/>
            </a:pPr>
            <a:r>
              <a:rPr lang="en-US" dirty="0" smtClean="0"/>
              <a:t>Creation of a legal entity that acts as data controller;</a:t>
            </a:r>
          </a:p>
          <a:p>
            <a:pPr lvl="1"/>
            <a:r>
              <a:rPr lang="en-US" dirty="0" smtClean="0"/>
              <a:t>Nominate a participant to make decisions for the group and act as a data controller.</a:t>
            </a:r>
          </a:p>
          <a:p>
            <a:pPr lvl="1"/>
            <a:r>
              <a:rPr lang="en-US" dirty="0" smtClean="0"/>
              <a:t>Otherwise, all participants will be considered as joint controllers.</a:t>
            </a:r>
          </a:p>
          <a:p>
            <a:r>
              <a:rPr lang="en-US" dirty="0" smtClean="0"/>
              <a:t>Data Processors can also be</a:t>
            </a:r>
          </a:p>
          <a:p>
            <a:pPr lvl="1"/>
            <a:r>
              <a:rPr lang="en-US" dirty="0" smtClean="0"/>
              <a:t>"smart contract" developer who processes personal data on behalf of the participant, controller;</a:t>
            </a:r>
          </a:p>
          <a:p>
            <a:pPr lvl="1"/>
            <a:r>
              <a:rPr lang="en-US" dirty="0" smtClean="0"/>
              <a:t>miners who validate the recording of personal data in a Blockchain.</a:t>
            </a:r>
          </a:p>
          <a:p>
            <a:pPr lvl="1"/>
            <a:endParaRPr lang="en-US" dirty="0" smtClean="0"/>
          </a:p>
          <a:p>
            <a:pPr lvl="0"/>
            <a:r>
              <a:rPr lang="en-US" dirty="0" smtClean="0"/>
              <a:t>In the case of the public Blockchain, the CNIL is currently reflecting on and encouraging the development of solutions that allow the contractual relations between participants/controllers and miners to be defined.</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62</a:t>
            </a:fld>
            <a:endParaRPr lang="en-GB"/>
          </a:p>
        </p:txBody>
      </p:sp>
    </p:spTree>
    <p:extLst>
      <p:ext uri="{BB962C8B-B14F-4D97-AF65-F5344CB8AC3E}">
        <p14:creationId xmlns:p14="http://schemas.microsoft.com/office/powerpoint/2010/main" val="2663035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At least, not without violating multiple fundamental principles of democracy or making it seriously vulnerable. This is primarily because of the authenticity vs. voter anonymity problem. Consider this:</a:t>
            </a:r>
          </a:p>
          <a:p>
            <a:pPr marL="181240" indent="-181240" fontAlgn="base">
              <a:buFont typeface="Arial" panose="020B0604020202020204" pitchFamily="34" charset="0"/>
              <a:buChar char="•"/>
            </a:pPr>
            <a:r>
              <a:rPr lang="en-US" sz="1300" dirty="0"/>
              <a:t>A voter must be a citizen (Authentic)</a:t>
            </a:r>
          </a:p>
          <a:p>
            <a:pPr marL="181240" indent="-181240" fontAlgn="base">
              <a:buFont typeface="Arial" panose="020B0604020202020204" pitchFamily="34" charset="0"/>
              <a:buChar char="•"/>
            </a:pPr>
            <a:r>
              <a:rPr lang="en-US" sz="1300" dirty="0"/>
              <a:t>Their voting choices must not be known, especially not on a public ledger (Anonymous)</a:t>
            </a:r>
          </a:p>
          <a:p>
            <a:pPr marL="181240" indent="-181240" fontAlgn="base">
              <a:buFont typeface="Arial" panose="020B0604020202020204" pitchFamily="34" charset="0"/>
              <a:buChar char="•"/>
            </a:pPr>
            <a:r>
              <a:rPr lang="en-US" sz="1300" dirty="0"/>
              <a:t>The vote they cast isn't tampered with (Valid)</a:t>
            </a:r>
          </a:p>
          <a:p>
            <a:pPr marL="181240" indent="-181240" fontAlgn="base">
              <a:buFont typeface="Arial" panose="020B0604020202020204" pitchFamily="34" charset="0"/>
              <a:buChar char="•"/>
            </a:pPr>
            <a:r>
              <a:rPr lang="en-US" sz="1300" dirty="0"/>
              <a:t>A voter shouldn't be able to prove who they voted for (Bribery)</a:t>
            </a:r>
          </a:p>
          <a:p>
            <a:pPr marL="181240" indent="-181240" fontAlgn="base">
              <a:buFont typeface="Arial" panose="020B0604020202020204" pitchFamily="34" charset="0"/>
              <a:buChar char="•"/>
            </a:pPr>
            <a:r>
              <a:rPr lang="en-US" sz="1300" dirty="0"/>
              <a:t>A public final count so multiple people can validate the system as a whole.</a:t>
            </a:r>
          </a:p>
          <a:p>
            <a:endParaRPr lang="en-US" dirty="0" smtClean="0"/>
          </a:p>
          <a:p>
            <a:r>
              <a:rPr lang="en-US" dirty="0" smtClean="0"/>
              <a:t>Ledger systems are supposed to guarantee validity - nobody can cook the numbers - but watch what happens when authenticity and anonymity are involved in this example voting system:</a:t>
            </a:r>
          </a:p>
          <a:p>
            <a:endParaRPr lang="en-US" dirty="0" smtClean="0"/>
          </a:p>
          <a:p>
            <a:pPr marL="181240" indent="-181240">
              <a:buFont typeface="Arial" panose="020B0604020202020204" pitchFamily="34" charset="0"/>
              <a:buChar char="•"/>
            </a:pPr>
            <a:r>
              <a:rPr lang="en-US" dirty="0" smtClean="0"/>
              <a:t>I create a cryptographic "key pair" - a private key that only I know and a public key that everybody can see. The Government signs my public key as proof that I'm a citizen using a Government private key.</a:t>
            </a:r>
          </a:p>
          <a:p>
            <a:pPr marL="181240" indent="-181240">
              <a:buFont typeface="Arial" panose="020B0604020202020204" pitchFamily="34" charset="0"/>
              <a:buChar char="•"/>
            </a:pPr>
            <a:r>
              <a:rPr lang="en-US" dirty="0" smtClean="0"/>
              <a:t>I place my vote. I sign my choice using my private key and add it along with the Government signature to the public ledger for everybody to see.</a:t>
            </a:r>
          </a:p>
          <a:p>
            <a:endParaRPr lang="en-US" dirty="0" smtClean="0"/>
          </a:p>
          <a:p>
            <a:r>
              <a:rPr lang="en-US" dirty="0" smtClean="0"/>
              <a:t>It has these properties:</a:t>
            </a:r>
          </a:p>
          <a:p>
            <a:endParaRPr lang="en-US" dirty="0" smtClean="0"/>
          </a:p>
          <a:p>
            <a:pPr marL="181240" indent="-181240">
              <a:buFont typeface="Arial" panose="020B0604020202020204" pitchFamily="34" charset="0"/>
              <a:buChar char="•"/>
            </a:pPr>
            <a:r>
              <a:rPr lang="en-US" dirty="0" smtClean="0"/>
              <a:t>Nobody knows the Government private key so they can't place non-authentic votes.</a:t>
            </a:r>
          </a:p>
          <a:p>
            <a:pPr marL="181240" indent="-181240">
              <a:buFont typeface="Arial" panose="020B0604020202020204" pitchFamily="34" charset="0"/>
              <a:buChar char="•"/>
            </a:pPr>
            <a:r>
              <a:rPr lang="en-US" dirty="0" smtClean="0"/>
              <a:t>Nobody should know my private key so they can't tamper with my vote either.</a:t>
            </a:r>
          </a:p>
          <a:p>
            <a:pPr marL="181240" indent="-181240">
              <a:buFont typeface="Arial" panose="020B0604020202020204" pitchFamily="34" charset="0"/>
              <a:buChar char="•"/>
            </a:pPr>
            <a:r>
              <a:rPr lang="en-US" dirty="0" smtClean="0"/>
              <a:t>The Government signature provides authenticity and no other information is on the ledger, so it's anonymous too.</a:t>
            </a:r>
          </a:p>
          <a:p>
            <a:pPr marL="181240" indent="-181240">
              <a:buFont typeface="Arial" panose="020B0604020202020204" pitchFamily="34" charset="0"/>
              <a:buChar char="•"/>
            </a:pPr>
            <a:r>
              <a:rPr lang="en-US" dirty="0" smtClean="0"/>
              <a:t>The final count is public because anybody can add together the votes.</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63</a:t>
            </a:fld>
            <a:endParaRPr lang="en-GB"/>
          </a:p>
        </p:txBody>
      </p:sp>
    </p:spTree>
    <p:extLst>
      <p:ext uri="{BB962C8B-B14F-4D97-AF65-F5344CB8AC3E}">
        <p14:creationId xmlns:p14="http://schemas.microsoft.com/office/powerpoint/2010/main" val="115773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fontAlgn="base">
              <a:buFont typeface="Arial" panose="020B0604020202020204" pitchFamily="34" charset="0"/>
              <a:buChar char="•"/>
            </a:pPr>
            <a:r>
              <a:rPr lang="en-US" sz="1300" dirty="0"/>
              <a:t>The State can use the signature to identify me and my vote. After all, the signature originated from them when they verified me as a citizen and it's also right there on the ledger next to my choices.</a:t>
            </a:r>
          </a:p>
          <a:p>
            <a:pPr marL="181240" indent="-181240" fontAlgn="base">
              <a:buFont typeface="Arial" panose="020B0604020202020204" pitchFamily="34" charset="0"/>
              <a:buChar char="•"/>
            </a:pPr>
            <a:r>
              <a:rPr lang="en-US" sz="1300" dirty="0"/>
              <a:t>The State can create as many "citizens" as they want, completely undermining both authenticity and validity. Anybody looking at the ledger won't be able to notice anything.</a:t>
            </a:r>
          </a:p>
          <a:p>
            <a:pPr marL="181240" indent="-181240" fontAlgn="base">
              <a:buFont typeface="Arial" panose="020B0604020202020204" pitchFamily="34" charset="0"/>
              <a:buChar char="•"/>
            </a:pPr>
            <a:r>
              <a:rPr lang="en-US" sz="1300" dirty="0"/>
              <a:t>Verifying a signature gives a cryptographic guarantee of exactly who I voted for; it's valid, sure, but it also opens up easy ways for people to bribe me.</a:t>
            </a:r>
          </a:p>
          <a:p>
            <a:pPr fontAlgn="base"/>
            <a:r>
              <a:rPr lang="en-US" sz="1300" dirty="0"/>
              <a:t>So, anonymity is in contention with authenticity and validity is at odds with the ability to be bribed.</a:t>
            </a:r>
          </a:p>
          <a:p>
            <a:pPr fontAlgn="base"/>
            <a:endParaRPr lang="en-US" sz="1300" dirty="0"/>
          </a:p>
          <a:p>
            <a:pPr fontAlgn="base"/>
            <a:r>
              <a:rPr lang="en-US" sz="1300" dirty="0"/>
              <a:t>Estonia's e-Voting system currently has a secret final count - it's not a public ledger but the principle is the same. A public count is particularly important if, as seen in Estonia, the final vote counter is a single server that has been shown to be </a:t>
            </a:r>
            <a:r>
              <a:rPr lang="en-US" sz="1300" dirty="0" err="1"/>
              <a:t>compromisable</a:t>
            </a:r>
            <a:r>
              <a:rPr lang="en-US" sz="1300" dirty="0"/>
              <a:t> remotely. This means their entire democracy depends on a tiny group of people who make a series of rookie mistakes.</a:t>
            </a:r>
          </a:p>
          <a:p>
            <a:pPr fontAlgn="base"/>
            <a:endParaRPr lang="en-US" sz="1300" dirty="0"/>
          </a:p>
          <a:p>
            <a:pPr fontAlgn="base"/>
            <a:r>
              <a:rPr lang="en-US" sz="1300" dirty="0"/>
              <a:t>Conclusions:</a:t>
            </a:r>
          </a:p>
          <a:p>
            <a:pPr marL="181240" indent="-181240" fontAlgn="base">
              <a:buFont typeface="Arial" panose="020B0604020202020204" pitchFamily="34" charset="0"/>
              <a:buChar char="•"/>
            </a:pPr>
            <a:r>
              <a:rPr lang="en-US" sz="1300" dirty="0"/>
              <a:t>In order to list out votes in a public ledger, so anyone can count them up to conclude the results and confirm their vote was included, we have to give up the secret ballot. Alternatively we give up the public count but in doing so we make the public ledger useless.</a:t>
            </a:r>
          </a:p>
          <a:p>
            <a:pPr marL="181240" indent="-181240" fontAlgn="base">
              <a:buFont typeface="Arial" panose="020B0604020202020204" pitchFamily="34" charset="0"/>
              <a:buChar char="•"/>
            </a:pPr>
            <a:r>
              <a:rPr lang="en-US" sz="1300" dirty="0"/>
              <a:t>We also make ourselves vulnerable to fake citizens being created by the State with ease, major digital security threats and admin failures due to the layers of complexity. Note that many of these also apply to e-voting in general.</a:t>
            </a:r>
          </a:p>
          <a:p>
            <a:pPr marL="181240" indent="-181240" fontAlgn="base">
              <a:buFont typeface="Arial" panose="020B0604020202020204" pitchFamily="34" charset="0"/>
              <a:buChar char="•"/>
            </a:pPr>
            <a:r>
              <a:rPr lang="en-US" sz="1300" dirty="0"/>
              <a:t>https://en.wikipedia.org/wiki/Software_independence - The term "software independence" (SI) was coined by Dr. Ron </a:t>
            </a:r>
            <a:r>
              <a:rPr lang="en-US" sz="1300" dirty="0" err="1"/>
              <a:t>Rivest</a:t>
            </a:r>
            <a:r>
              <a:rPr lang="en-US" sz="1300" dirty="0"/>
              <a:t> and NIST researcher John </a:t>
            </a:r>
            <a:r>
              <a:rPr lang="en-US" sz="1300" dirty="0" err="1"/>
              <a:t>Wack</a:t>
            </a:r>
            <a:r>
              <a:rPr lang="en-US" sz="1300" dirty="0"/>
              <a:t>. A software independent voting machine is one whose tabulation record does not rely solely on software. The goal of an SI system is to definitively determine whether all votes were recorded legitimately or in error.  “A voting system is software-independent if an undetected change or error in its software cannot cause an undetectable change or error in an election outcome.”</a:t>
            </a:r>
          </a:p>
          <a:p>
            <a:pPr fontAlgn="base"/>
            <a:endParaRPr lang="en-US" sz="1300" dirty="0"/>
          </a:p>
          <a:p>
            <a:pPr fontAlgn="base"/>
            <a:r>
              <a:rPr lang="en-US" sz="1300" dirty="0"/>
              <a:t>It makes for an interesting concept none the less, but it doesn't come close to beating the simplicity and effectiveness of paper.  Blockchain does not solve any problem that civil elections have.</a:t>
            </a:r>
          </a:p>
        </p:txBody>
      </p:sp>
      <p:sp>
        <p:nvSpPr>
          <p:cNvPr id="4" name="Slide Number Placeholder 3"/>
          <p:cNvSpPr>
            <a:spLocks noGrp="1"/>
          </p:cNvSpPr>
          <p:nvPr>
            <p:ph type="sldNum" sz="quarter" idx="10"/>
          </p:nvPr>
        </p:nvSpPr>
        <p:spPr/>
        <p:txBody>
          <a:bodyPr/>
          <a:lstStyle/>
          <a:p>
            <a:fld id="{942793C7-65A8-463F-B7FE-614885B150DE}" type="slidenum">
              <a:rPr lang="en-GB" smtClean="0"/>
              <a:t>64</a:t>
            </a:fld>
            <a:endParaRPr lang="en-GB"/>
          </a:p>
        </p:txBody>
      </p:sp>
    </p:spTree>
    <p:extLst>
      <p:ext uri="{BB962C8B-B14F-4D97-AF65-F5344CB8AC3E}">
        <p14:creationId xmlns:p14="http://schemas.microsoft.com/office/powerpoint/2010/main" val="115773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DAOs are essentially online, digital entities that operate through the implementation of pre-coded rules. These entities often need minimal to zero input into their operation and they are used to execute smart contracts, recording activity on the blockchain.</a:t>
            </a:r>
          </a:p>
          <a:p>
            <a:r>
              <a:rPr lang="en-US" sz="1300" dirty="0"/>
              <a:t>Modern legal systems are designed to allow </a:t>
            </a:r>
            <a:r>
              <a:rPr lang="en-US" sz="1300" dirty="0" err="1"/>
              <a:t>organisations</a:t>
            </a:r>
            <a:r>
              <a:rPr lang="en-US" sz="1300" dirty="0"/>
              <a:t>, as well as actual people, to participate. Most legal systems do this by giving </a:t>
            </a:r>
            <a:r>
              <a:rPr lang="en-US" sz="1300" dirty="0" err="1"/>
              <a:t>organisations</a:t>
            </a:r>
            <a:r>
              <a:rPr lang="en-US" sz="1300" dirty="0"/>
              <a:t> some of the legal powers that real people have – e.g. the power to enter into legal contracts, to sue, and to be sued. But what legal status will attach to a DAO? Are they simple corporations, partnerships, legal entities, legal contracts or something else?</a:t>
            </a:r>
          </a:p>
          <a:p>
            <a:r>
              <a:rPr lang="en-US" sz="1300" dirty="0"/>
              <a:t>Since the DAOs “management” is conducted automatically, legal systems would have to decide who is responsible if laws are broken. What, if, any, is the liability of DAOs and their creators? Who or what is claimed against in the case of a legal dispute?</a:t>
            </a:r>
          </a:p>
          <a:p>
            <a:r>
              <a:rPr lang="en-US" sz="1300" dirty="0"/>
              <a:t>Courts and regulators are unlikely to allow the wholesale adoption of technology which bypasses established oversight.</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65</a:t>
            </a:fld>
            <a:endParaRPr lang="en-GB"/>
          </a:p>
        </p:txBody>
      </p:sp>
    </p:spTree>
    <p:extLst>
      <p:ext uri="{BB962C8B-B14F-4D97-AF65-F5344CB8AC3E}">
        <p14:creationId xmlns:p14="http://schemas.microsoft.com/office/powerpoint/2010/main" val="1357867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66</a:t>
            </a:fld>
            <a:endParaRPr lang="en-GB"/>
          </a:p>
        </p:txBody>
      </p:sp>
    </p:spTree>
    <p:extLst>
      <p:ext uri="{BB962C8B-B14F-4D97-AF65-F5344CB8AC3E}">
        <p14:creationId xmlns:p14="http://schemas.microsoft.com/office/powerpoint/2010/main" val="288939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Shitcoin value may disappear because interest failed to materialize, because the altcoin itself was not created in good faith, or because the price was based on speculation.</a:t>
            </a:r>
          </a:p>
          <a:p>
            <a:endParaRPr lang="en-US" dirty="0" smtClean="0"/>
          </a:p>
          <a:p>
            <a:r>
              <a:rPr lang="en-US" dirty="0" smtClean="0"/>
              <a:t>D. Birch model: https://medium.com/@sbmeunier/when-do-you-need-blockchain-decision-models-a5c40e7c9ba1</a:t>
            </a:r>
          </a:p>
          <a:p>
            <a:endParaRPr lang="en-US" dirty="0" smtClean="0"/>
          </a:p>
          <a:p>
            <a:r>
              <a:rPr lang="en-US" dirty="0" smtClean="0"/>
              <a:t>https://www.banking.senate.gov/imo/media/doc/Roubini%20Testimony%2010-11-18.pdf</a:t>
            </a:r>
          </a:p>
          <a:p>
            <a:r>
              <a:rPr lang="en-US" dirty="0" smtClean="0"/>
              <a:t>https://www.investopedia.com/terms/s/shitcoin.asp</a:t>
            </a:r>
          </a:p>
          <a:p>
            <a:r>
              <a:rPr lang="en-US" dirty="0" smtClean="0"/>
              <a:t>https://hackernoon.com/ten-years-in-nobody-has-come-up-with-a-use-case-for-blockchain-ee98c180100</a:t>
            </a:r>
          </a:p>
          <a:p>
            <a:r>
              <a:rPr lang="en-US" dirty="0" smtClean="0"/>
              <a:t>https://medium.com/@kaistinchcombe/decentralized-and-trustless-crypto-paradise-is-actually-a-medieval-hellhole-c1ca122efdec</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7</a:t>
            </a:fld>
            <a:endParaRPr lang="en-GB"/>
          </a:p>
        </p:txBody>
      </p:sp>
    </p:spTree>
    <p:extLst>
      <p:ext uri="{BB962C8B-B14F-4D97-AF65-F5344CB8AC3E}">
        <p14:creationId xmlns:p14="http://schemas.microsoft.com/office/powerpoint/2010/main" val="1185318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https://cryptocurrencyfacts.com/a-quick-guide-to-cryptocurrency-terms/</a:t>
            </a:r>
          </a:p>
          <a:p>
            <a:endParaRPr lang="en-US" sz="1300" dirty="0"/>
          </a:p>
          <a:p>
            <a:r>
              <a:rPr lang="en-US" sz="1300" b="1" dirty="0"/>
              <a:t>Airdrop</a:t>
            </a:r>
            <a:r>
              <a:rPr lang="en-US" sz="1300" dirty="0"/>
              <a:t>: The term airdrop is sometimes used to describe the process of distributing tokens to wallets. For example when the network of an ICO or fork goes live the newly created token might be airdropped to wallets of existing coin holders.</a:t>
            </a:r>
          </a:p>
          <a:p>
            <a:r>
              <a:rPr lang="en-US" sz="1300" b="1" dirty="0"/>
              <a:t>Altcoin / Alt</a:t>
            </a:r>
            <a:r>
              <a:rPr lang="en-US" sz="1300" dirty="0"/>
              <a:t>: An altcoin (sometimes just called an “alt”). Any coin that isn’t Bitcoin.</a:t>
            </a:r>
          </a:p>
          <a:p>
            <a:r>
              <a:rPr lang="en-US" sz="1300" b="1" dirty="0"/>
              <a:t>Moon</a:t>
            </a:r>
            <a:r>
              <a:rPr lang="en-US" sz="1300" dirty="0"/>
              <a:t>: Where you want your coin to pass by on its way to Mars. Mooning is when a coin goes on a “run” (AKA bull run). That is when the price goes up quick. The opposite is a crash, correction, or dip. Can’t get a Lambo without mooning, can’t see the moon if you don’t HODL. NOTE: You’ll make old school more virtuous crypto nerds cry if you say “Lambo, moon, and HODL” in the same sentence. So try to be polite and say “Tesla, Stratosphere, and Laddering” when appropriate.</a:t>
            </a:r>
          </a:p>
          <a:p>
            <a:r>
              <a:rPr lang="en-US" sz="1300" b="1" dirty="0"/>
              <a:t>FOMO</a:t>
            </a:r>
            <a:r>
              <a:rPr lang="en-US" sz="1300" dirty="0"/>
              <a:t>: The Fear Of Missing Out. The emotional response that makes people impulse buy tokens at their all-time high. Try to not react to FOMO.</a:t>
            </a:r>
          </a:p>
          <a:p>
            <a:r>
              <a:rPr lang="en-US" sz="1300" b="1" dirty="0"/>
              <a:t>Gas</a:t>
            </a:r>
            <a:r>
              <a:rPr lang="en-US" sz="1300" dirty="0"/>
              <a:t>: The Ethereum network requires one to pay “gas” to send a transaction or otherwise execute a smart contract. Gas can be paid in ether (but it is calculated in GWEI, where a GWEI is 1/1000000000th of an Ether.</a:t>
            </a:r>
          </a:p>
          <a:p>
            <a:r>
              <a:rPr lang="en-US" sz="1300" b="1" dirty="0"/>
              <a:t>ICO</a:t>
            </a:r>
            <a:r>
              <a:rPr lang="en-US" sz="1300" dirty="0"/>
              <a:t>: An initial coin offering. A process that involves creating a new token and raising money for it. The process is often done using smart contracts on the Ethereum network. After a new token is created, it then has to be distributed. Sometimes to give a token value, to distribute it, and simply to help the </a:t>
            </a:r>
            <a:r>
              <a:rPr lang="en-US" sz="1300" dirty="0" err="1"/>
              <a:t>devs</a:t>
            </a:r>
            <a:r>
              <a:rPr lang="en-US" sz="1300" dirty="0"/>
              <a:t> raise money an initial coin offering is used.</a:t>
            </a:r>
          </a:p>
          <a:p>
            <a:r>
              <a:rPr lang="en-US" sz="1300" b="1" dirty="0"/>
              <a:t>Lambo</a:t>
            </a:r>
            <a:r>
              <a:rPr lang="en-US" sz="1300" dirty="0"/>
              <a:t>: Lambo is short for Lamborghini. A Lambo is sort of a status symbol, goal post, and/or meme. Somehow everyone’s cognitive dissonance kicks in and there is this assumption that everyone who owns any amount of any tokens will somehow be driving a Lamborghini within the next 6 months. While it isn’t impossible, the only real bit of insanity here is trading in your coins for a physical object like a car [even a </a:t>
            </a:r>
            <a:r>
              <a:rPr lang="en-US" sz="1300" i="1" dirty="0"/>
              <a:t>very</a:t>
            </a:r>
            <a:r>
              <a:rPr lang="en-US" sz="1300" dirty="0"/>
              <a:t> cool car]. SAD!</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67</a:t>
            </a:fld>
            <a:endParaRPr lang="en-GB"/>
          </a:p>
        </p:txBody>
      </p:sp>
    </p:spTree>
    <p:extLst>
      <p:ext uri="{BB962C8B-B14F-4D97-AF65-F5344CB8AC3E}">
        <p14:creationId xmlns:p14="http://schemas.microsoft.com/office/powerpoint/2010/main" val="2027655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pPr marL="181240" indent="-181240">
              <a:buFont typeface="Arial" panose="020B0604020202020204" pitchFamily="34" charset="0"/>
              <a:buChar char="•"/>
            </a:pPr>
            <a:r>
              <a:rPr lang="en-GB" sz="1300" dirty="0"/>
              <a:t>Organizations are embracing further conversations about risk appetite and risk tolerance in their planning for digital risk management.</a:t>
            </a:r>
          </a:p>
          <a:p>
            <a:pPr marL="181240" indent="-181240">
              <a:buFont typeface="Arial" panose="020B0604020202020204" pitchFamily="34" charset="0"/>
              <a:buChar char="•"/>
            </a:pPr>
            <a:r>
              <a:rPr lang="en-GB" sz="1300" dirty="0"/>
              <a:t>Most production blockchain projects will be high-value. Current blockchain test projects would not be considered in this category.</a:t>
            </a:r>
          </a:p>
          <a:p>
            <a:pPr marL="181240" indent="-181240">
              <a:buFont typeface="Arial" panose="020B0604020202020204" pitchFamily="34" charset="0"/>
              <a:buChar char="•"/>
            </a:pPr>
            <a:r>
              <a:rPr lang="en-GB" sz="1300" dirty="0"/>
              <a:t>SRM leaders will find that most production blockchain projects will use risk tolerance limits in their evaluation and analysis of risk, particularly operational risks as listed in the table. As a result, those leaders must adopt the terminology of risk appetite and tolerance, develop a lexicon of risks and avoid in the early stages strictly adhering to quantitative risk assessments that may defy substantiation.</a:t>
            </a:r>
          </a:p>
          <a:p>
            <a:pPr marL="181240" indent="-181240">
              <a:buFont typeface="Arial" panose="020B0604020202020204" pitchFamily="34" charset="0"/>
              <a:buChar char="•"/>
            </a:pPr>
            <a:r>
              <a:rPr lang="en-GB" sz="1300" dirty="0"/>
              <a:t>Leaders should consider existing successful scenarios and “stories” of success to demonstrate risk tolerance of the specific project and how that reflects on their program’s risk appetite.</a:t>
            </a: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68</a:t>
            </a:fld>
            <a:endParaRPr lang="en-GB"/>
          </a:p>
        </p:txBody>
      </p:sp>
    </p:spTree>
    <p:extLst>
      <p:ext uri="{BB962C8B-B14F-4D97-AF65-F5344CB8AC3E}">
        <p14:creationId xmlns:p14="http://schemas.microsoft.com/office/powerpoint/2010/main" val="88892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Hyperledger</a:t>
            </a:r>
          </a:p>
          <a:p>
            <a:endParaRPr lang="en-US" sz="1300" dirty="0"/>
          </a:p>
          <a:p>
            <a:r>
              <a:rPr lang="en-US" sz="1300" dirty="0"/>
              <a:t>The process of keeping the ledger transactions synchronized across the network — to ensure that ledgers update only when transactions are approved by the appropriate participants, and that when ledgers do update, they update with the same transactions in the same order — is called </a:t>
            </a:r>
            <a:r>
              <a:rPr lang="en-US" sz="1300" b="1" dirty="0"/>
              <a:t>consensus</a:t>
            </a:r>
            <a:r>
              <a:rPr lang="en-US" sz="1300" dirty="0"/>
              <a:t>.</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69</a:t>
            </a:fld>
            <a:endParaRPr lang="en-GB"/>
          </a:p>
        </p:txBody>
      </p:sp>
    </p:spTree>
    <p:extLst>
      <p:ext uri="{BB962C8B-B14F-4D97-AF65-F5344CB8AC3E}">
        <p14:creationId xmlns:p14="http://schemas.microsoft.com/office/powerpoint/2010/main" val="1121657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computer science, the dining philosophers problem is an example problem often used in concurrent algorithm design to illustrate synchronization issues and techniques for resolving them.</a:t>
            </a:r>
          </a:p>
          <a:p>
            <a:endParaRPr lang="en-US" dirty="0" smtClean="0"/>
          </a:p>
          <a:p>
            <a:r>
              <a:rPr lang="en-US" dirty="0" smtClean="0"/>
              <a:t>It was originally formulated in 1965 by </a:t>
            </a:r>
            <a:r>
              <a:rPr lang="en-US" dirty="0" err="1" smtClean="0"/>
              <a:t>Edsger</a:t>
            </a:r>
            <a:r>
              <a:rPr lang="en-US" dirty="0" smtClean="0"/>
              <a:t> Dijkstra as a student exam exercise, presented in terms of computers competing for access to tape drive peripherals. Soon after, Tony Hoare gave the problem its present formulation.</a:t>
            </a:r>
          </a:p>
          <a:p>
            <a:endParaRPr lang="en-US" dirty="0" smtClean="0"/>
          </a:p>
          <a:p>
            <a:pPr marL="181240" indent="-181240">
              <a:buFont typeface="Arial" panose="020B0604020202020204" pitchFamily="34" charset="0"/>
              <a:buChar char="•"/>
            </a:pPr>
            <a:r>
              <a:rPr lang="en-US" dirty="0" smtClean="0"/>
              <a:t>Five silent philosophers sit at a round table with bowls of spaghetti. Forks are placed between each pair of adjacent philosophers.</a:t>
            </a:r>
          </a:p>
          <a:p>
            <a:pPr marL="181240" indent="-181240">
              <a:buFont typeface="Arial" panose="020B0604020202020204" pitchFamily="34" charset="0"/>
              <a:buChar char="•"/>
            </a:pPr>
            <a:r>
              <a:rPr lang="en-US" dirty="0" smtClean="0"/>
              <a:t>Each philosopher must alternately think and eat. However, a philosopher can only eat spaghetti when they have both left and right forks.</a:t>
            </a:r>
          </a:p>
          <a:p>
            <a:pPr marL="181240" indent="-181240">
              <a:buFont typeface="Arial" panose="020B0604020202020204" pitchFamily="34" charset="0"/>
              <a:buChar char="•"/>
            </a:pPr>
            <a:r>
              <a:rPr lang="en-US" dirty="0" smtClean="0"/>
              <a:t>Each fork can be held by only one philosopher and so a philosopher can use the fork only if it is not being used by another philosopher.</a:t>
            </a:r>
          </a:p>
          <a:p>
            <a:pPr marL="181240" indent="-181240">
              <a:buFont typeface="Arial" panose="020B0604020202020204" pitchFamily="34" charset="0"/>
              <a:buChar char="•"/>
            </a:pPr>
            <a:r>
              <a:rPr lang="en-US" dirty="0" smtClean="0"/>
              <a:t>After an individual philosopher finishes eating, they need to put down both forks so that the forks become available to others. A philosopher can take the fork on their right or the one on their left as they become available, but cannot start eating before getting both forks.</a:t>
            </a:r>
          </a:p>
          <a:p>
            <a:pPr marL="181240" indent="-181240">
              <a:buFont typeface="Arial" panose="020B0604020202020204" pitchFamily="34" charset="0"/>
              <a:buChar char="•"/>
            </a:pPr>
            <a:r>
              <a:rPr lang="en-US" dirty="0" smtClean="0"/>
              <a:t>Eating is not limited by the remaining amounts of spaghetti or stomach space; an infinite supply and an infinite demand are assumed.</a:t>
            </a:r>
          </a:p>
          <a:p>
            <a:endParaRPr lang="en-US" dirty="0" smtClean="0"/>
          </a:p>
          <a:p>
            <a:r>
              <a:rPr lang="en-US" dirty="0" smtClean="0"/>
              <a:t>The problem is how to design a discipline of behavior (a concurrent algorithm) such that no philosopher will starve; i.e., each can forever continue to alternate between eating and thinking, assuming that no philosopher can know when others may want to eat or think.</a:t>
            </a:r>
          </a:p>
          <a:p>
            <a:endParaRPr lang="en-US" dirty="0" smtClean="0"/>
          </a:p>
          <a:p>
            <a:endParaRPr lang="en-US" dirty="0" smtClean="0"/>
          </a:p>
          <a:p>
            <a:r>
              <a:rPr lang="en-US" dirty="0" smtClean="0"/>
              <a:t>Source: https://en.wikipedia.org/wiki/Dining_philosophers_problem</a:t>
            </a:r>
          </a:p>
        </p:txBody>
      </p:sp>
      <p:sp>
        <p:nvSpPr>
          <p:cNvPr id="4" name="Slide Number Placeholder 3"/>
          <p:cNvSpPr>
            <a:spLocks noGrp="1"/>
          </p:cNvSpPr>
          <p:nvPr>
            <p:ph type="sldNum" sz="quarter" idx="10"/>
          </p:nvPr>
        </p:nvSpPr>
        <p:spPr/>
        <p:txBody>
          <a:bodyPr/>
          <a:lstStyle/>
          <a:p>
            <a:fld id="{942793C7-65A8-463F-B7FE-614885B150DE}" type="slidenum">
              <a:rPr lang="en-GB" smtClean="0"/>
              <a:t>70</a:t>
            </a:fld>
            <a:endParaRPr lang="en-GB"/>
          </a:p>
        </p:txBody>
      </p:sp>
    </p:spTree>
    <p:extLst>
      <p:ext uri="{BB962C8B-B14F-4D97-AF65-F5344CB8AC3E}">
        <p14:creationId xmlns:p14="http://schemas.microsoft.com/office/powerpoint/2010/main" val="2819197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Paxos</a:t>
            </a:r>
            <a:r>
              <a:rPr lang="en-US" dirty="0" smtClean="0"/>
              <a:t> is a family of protocols for solving consensus in a network of unreliable processors. Consensus is the process of agreeing on one result among a group of participants. This problem becomes difficult when the participants or their communication medium may experience failures.</a:t>
            </a:r>
          </a:p>
          <a:p>
            <a:endParaRPr lang="en-US" dirty="0" smtClean="0"/>
          </a:p>
          <a:p>
            <a:r>
              <a:rPr lang="en-US" dirty="0" smtClean="0"/>
              <a:t>Consensus protocols are the basis for the state machine replication approach to distributed computing, as suggested by Leslie </a:t>
            </a:r>
            <a:r>
              <a:rPr lang="en-US" dirty="0" err="1" smtClean="0"/>
              <a:t>Lamport</a:t>
            </a:r>
            <a:r>
              <a:rPr lang="en-US" dirty="0" smtClean="0"/>
              <a:t> and surveyed by Fred Schneider.</a:t>
            </a:r>
            <a:r>
              <a:rPr lang="en-US" baseline="0" dirty="0" smtClean="0"/>
              <a:t> </a:t>
            </a:r>
            <a:r>
              <a:rPr lang="en-US" dirty="0" smtClean="0"/>
              <a:t> State machine replication is a technique for converting an algorithm into a fault-tolerant, distributed implementation. Ad-hoc techniques may leave important cases of failures unresolved. The principled approach proposed by </a:t>
            </a:r>
            <a:r>
              <a:rPr lang="en-US" dirty="0" err="1" smtClean="0"/>
              <a:t>Lamport</a:t>
            </a:r>
            <a:r>
              <a:rPr lang="en-US" dirty="0" smtClean="0"/>
              <a:t> et al. ensures all cases are handled safely.</a:t>
            </a:r>
          </a:p>
          <a:p>
            <a:endParaRPr lang="en-US" dirty="0" smtClean="0"/>
          </a:p>
          <a:p>
            <a:r>
              <a:rPr lang="en-US" dirty="0" smtClean="0"/>
              <a:t>The </a:t>
            </a:r>
            <a:r>
              <a:rPr lang="en-US" dirty="0" err="1" smtClean="0"/>
              <a:t>Paxos</a:t>
            </a:r>
            <a:r>
              <a:rPr lang="en-US" dirty="0" smtClean="0"/>
              <a:t> protocol was first published in 1989 and named after a fictional legislative consensus system used on the </a:t>
            </a:r>
            <a:r>
              <a:rPr lang="en-US" dirty="0" err="1" smtClean="0"/>
              <a:t>Paxos</a:t>
            </a:r>
            <a:r>
              <a:rPr lang="en-US" dirty="0" smtClean="0"/>
              <a:t> island in Greece. It was later published as a journal article in 1998.</a:t>
            </a:r>
          </a:p>
          <a:p>
            <a:endParaRPr lang="en-US" dirty="0" smtClean="0"/>
          </a:p>
          <a:p>
            <a:r>
              <a:rPr lang="en-US" dirty="0" smtClean="0"/>
              <a:t>The </a:t>
            </a:r>
            <a:r>
              <a:rPr lang="en-US" dirty="0" err="1" smtClean="0"/>
              <a:t>Paxos</a:t>
            </a:r>
            <a:r>
              <a:rPr lang="en-US" dirty="0" smtClean="0"/>
              <a:t> family of protocols includes a spectrum of trade-offs between the number of processors, number of message delays before learning the agreed value, the activity level of individual participants, number of messages sent, and types of failures. Although no deterministic fault-tolerant consensus protocol can guarantee progress in an asynchronous network (a result proved in a paper by Fischer, Lynch and Paterson), </a:t>
            </a:r>
            <a:r>
              <a:rPr lang="en-US" dirty="0" err="1" smtClean="0"/>
              <a:t>Paxos</a:t>
            </a:r>
            <a:r>
              <a:rPr lang="en-US" dirty="0" smtClean="0"/>
              <a:t> guarantees safety (consistency), and the conditions that could prevent it from making progress are difficult to provoke.</a:t>
            </a:r>
          </a:p>
          <a:p>
            <a:endParaRPr lang="en-US" dirty="0" smtClean="0"/>
          </a:p>
          <a:p>
            <a:r>
              <a:rPr lang="en-US" dirty="0" err="1" smtClean="0"/>
              <a:t>Paxos</a:t>
            </a:r>
            <a:r>
              <a:rPr lang="en-US" dirty="0" smtClean="0"/>
              <a:t> is usually used where durability is required (for example, to replicate a file or a database), in which the amount of durable state could be large. The protocol attempts to make progress even during periods when some bounded number of replicas are unresponsive. There is also a mechanism to drop a permanently failed replica or to add a new replica.</a:t>
            </a:r>
          </a:p>
          <a:p>
            <a:endParaRPr lang="en-US" dirty="0" smtClean="0"/>
          </a:p>
          <a:p>
            <a:endParaRPr lang="en-US" dirty="0" smtClean="0"/>
          </a:p>
          <a:p>
            <a:r>
              <a:rPr lang="en-US" dirty="0" smtClean="0"/>
              <a:t>Source: Wikipedia</a:t>
            </a:r>
          </a:p>
        </p:txBody>
      </p:sp>
      <p:sp>
        <p:nvSpPr>
          <p:cNvPr id="4" name="Slide Number Placeholder 3"/>
          <p:cNvSpPr>
            <a:spLocks noGrp="1"/>
          </p:cNvSpPr>
          <p:nvPr>
            <p:ph type="sldNum" sz="quarter" idx="10"/>
          </p:nvPr>
        </p:nvSpPr>
        <p:spPr/>
        <p:txBody>
          <a:bodyPr/>
          <a:lstStyle/>
          <a:p>
            <a:fld id="{942793C7-65A8-463F-B7FE-614885B150DE}" type="slidenum">
              <a:rPr lang="en-GB" smtClean="0"/>
              <a:t>71</a:t>
            </a:fld>
            <a:endParaRPr lang="en-GB"/>
          </a:p>
        </p:txBody>
      </p:sp>
    </p:spTree>
    <p:extLst>
      <p:ext uri="{BB962C8B-B14F-4D97-AF65-F5344CB8AC3E}">
        <p14:creationId xmlns:p14="http://schemas.microsoft.com/office/powerpoint/2010/main" val="1444129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dirty="0" smtClean="0"/>
              <a:t>Byzantine </a:t>
            </a:r>
            <a:r>
              <a:rPr lang="en-US" sz="1300" dirty="0"/>
              <a:t>refers to the Byzantine Generals' Problem, an agreement problem, (described by Leslie </a:t>
            </a:r>
            <a:r>
              <a:rPr lang="en-US" sz="1300" dirty="0" err="1"/>
              <a:t>Lamport</a:t>
            </a:r>
            <a:r>
              <a:rPr lang="en-US" sz="1300" dirty="0"/>
              <a:t>, Robert </a:t>
            </a:r>
            <a:r>
              <a:rPr lang="en-US" sz="1300" dirty="0" err="1"/>
              <a:t>Shostak</a:t>
            </a:r>
            <a:r>
              <a:rPr lang="en-US" sz="1300" dirty="0"/>
              <a:t> and Marshall Pease in their 1982 paper, "The Byzantine Generals Problem"), in which a group of generals, each commanding a portion of the Byzantine army, encircle a city.</a:t>
            </a:r>
          </a:p>
          <a:p>
            <a:pPr marL="181240" indent="-181240">
              <a:buFont typeface="Arial" panose="020B0604020202020204" pitchFamily="34" charset="0"/>
              <a:buChar char="•"/>
            </a:pPr>
            <a:r>
              <a:rPr lang="en-US" sz="1300" dirty="0"/>
              <a:t>These generals wish to formulate a plan for attacking the city. In its simplest form, the generals must decide only whether to attack or retreat. Some generals may prefer to attack, while others prefer to retreat.  The important thing is that every general agree on a common decision, for a halfhearted attack by a few generals would become a rout, and would be worse than either a coordinated attack or a coordinated retreat.</a:t>
            </a:r>
          </a:p>
          <a:p>
            <a:pPr marL="181240" indent="-181240">
              <a:buFont typeface="Arial" panose="020B0604020202020204" pitchFamily="34" charset="0"/>
              <a:buChar char="•"/>
            </a:pPr>
            <a:r>
              <a:rPr lang="en-US" sz="1300" dirty="0"/>
              <a:t>The problem is complicated by the presence of treacherous generals who may not only cast a vote for a suboptimal strategy, they may do so selectively. For instance, if nine generals are voting, four of whom support attacking while four others are in favor of retreat, the ninth general may send a vote of retreat to those generals in favor of retreat, and a vote of attack to the rest. Those who received a retreat vote from the ninth general will retreat, while the rest will attack (which may not go well for the attackers).</a:t>
            </a:r>
          </a:p>
          <a:p>
            <a:pPr marL="181240" indent="-181240">
              <a:buFont typeface="Arial" panose="020B0604020202020204" pitchFamily="34" charset="0"/>
              <a:buChar char="•"/>
            </a:pPr>
            <a:r>
              <a:rPr lang="en-US" sz="1300" dirty="0"/>
              <a:t>The problem is complicated further by the generals being physically separated and having to send their votes via messengers who may fail to deliver votes or may forge false votes.</a:t>
            </a:r>
          </a:p>
          <a:p>
            <a:pPr marL="181240" indent="-181240">
              <a:buFont typeface="Arial" panose="020B0604020202020204" pitchFamily="34" charset="0"/>
              <a:buChar char="•"/>
            </a:pPr>
            <a:r>
              <a:rPr lang="en-US" sz="1300" dirty="0"/>
              <a:t>Byzantine fault tolerance can be achieved if the loyal (non-faulty) generals have a majority agreement on their strategy. There can be a default vote value given to missing messages. For example, missing messages can be given the value &lt;Null&gt;. Further, if the agreement is that the &lt;Null&gt; votes are in the majority, a pre-assigned default strategy can be used (e.g., retreat).</a:t>
            </a:r>
          </a:p>
          <a:p>
            <a:pPr marL="181240" indent="-181240">
              <a:buFont typeface="Arial" panose="020B0604020202020204" pitchFamily="34" charset="0"/>
              <a:buChar char="•"/>
            </a:pPr>
            <a:r>
              <a:rPr lang="en-US" sz="1300" dirty="0"/>
              <a:t>The typical mapping of this story onto computer systems is that the computers are the generals and their digital communication system links are the messengers. Although the problem is formulated in the analogy as a decision-making and security problem, a component may appear functioning to one component and faulty to another, which prevents forming a consensus whether the component is faulty or not.</a:t>
            </a:r>
          </a:p>
          <a:p>
            <a:pPr marL="181240" indent="-181240">
              <a:buFont typeface="Arial" panose="020B0604020202020204" pitchFamily="34" charset="0"/>
              <a:buChar char="•"/>
            </a:pPr>
            <a:endParaRPr lang="en-US" dirty="0" smtClean="0"/>
          </a:p>
          <a:p>
            <a:r>
              <a:rPr lang="en-US" dirty="0" smtClean="0"/>
              <a:t>Sources: http://lamport.azurewebsites.net/pubs/byz.pdf, Wikipedia</a:t>
            </a:r>
          </a:p>
        </p:txBody>
      </p:sp>
      <p:sp>
        <p:nvSpPr>
          <p:cNvPr id="4" name="Slide Number Placeholder 3"/>
          <p:cNvSpPr>
            <a:spLocks noGrp="1"/>
          </p:cNvSpPr>
          <p:nvPr>
            <p:ph type="sldNum" sz="quarter" idx="10"/>
          </p:nvPr>
        </p:nvSpPr>
        <p:spPr/>
        <p:txBody>
          <a:bodyPr/>
          <a:lstStyle/>
          <a:p>
            <a:fld id="{942793C7-65A8-463F-B7FE-614885B150DE}" type="slidenum">
              <a:rPr lang="en-GB" smtClean="0"/>
              <a:t>72</a:t>
            </a:fld>
            <a:endParaRPr lang="en-GB"/>
          </a:p>
        </p:txBody>
      </p:sp>
    </p:spTree>
    <p:extLst>
      <p:ext uri="{BB962C8B-B14F-4D97-AF65-F5344CB8AC3E}">
        <p14:creationId xmlns:p14="http://schemas.microsoft.com/office/powerpoint/2010/main" val="3681936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Despite widespread “it can’t happen” disbelief</a:t>
            </a:r>
          </a:p>
          <a:p>
            <a:endParaRPr lang="en-US" dirty="0" smtClean="0"/>
          </a:p>
          <a:p>
            <a:r>
              <a:rPr lang="en-US" dirty="0" smtClean="0"/>
              <a:t>https://c3.nasa.gov/dashlink/static/media/other/ObservedFailures1.html</a:t>
            </a:r>
          </a:p>
          <a:p>
            <a:r>
              <a:rPr lang="en-US" dirty="0" smtClean="0"/>
              <a:t>https://zoo.cs.yale.edu/classes/cs426/2017/lecs/bft.pdf</a:t>
            </a:r>
          </a:p>
        </p:txBody>
      </p:sp>
      <p:sp>
        <p:nvSpPr>
          <p:cNvPr id="4" name="Slide Number Placeholder 3"/>
          <p:cNvSpPr>
            <a:spLocks noGrp="1"/>
          </p:cNvSpPr>
          <p:nvPr>
            <p:ph type="sldNum" sz="quarter" idx="10"/>
          </p:nvPr>
        </p:nvSpPr>
        <p:spPr/>
        <p:txBody>
          <a:bodyPr/>
          <a:lstStyle/>
          <a:p>
            <a:fld id="{942793C7-65A8-463F-B7FE-614885B150DE}" type="slidenum">
              <a:rPr lang="en-GB" smtClean="0"/>
              <a:t>73</a:t>
            </a:fld>
            <a:endParaRPr lang="en-GB" dirty="0"/>
          </a:p>
        </p:txBody>
      </p:sp>
    </p:spTree>
    <p:extLst>
      <p:ext uri="{BB962C8B-B14F-4D97-AF65-F5344CB8AC3E}">
        <p14:creationId xmlns:p14="http://schemas.microsoft.com/office/powerpoint/2010/main" val="3681936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74</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EdX</a:t>
            </a:r>
            <a:r>
              <a:rPr lang="en-US" sz="1300" dirty="0"/>
              <a:t>, Berkeley University</a:t>
            </a:r>
          </a:p>
          <a:p>
            <a:pPr fontAlgn="base"/>
            <a:endParaRPr lang="en-US" sz="1300" dirty="0"/>
          </a:p>
          <a:p>
            <a:pPr marL="181240" indent="-181240" fontAlgn="base">
              <a:buFont typeface="Arial" panose="020B0604020202020204" pitchFamily="34" charset="0"/>
              <a:buChar char="•"/>
            </a:pPr>
            <a:r>
              <a:rPr lang="en-US" sz="1300" b="1" dirty="0"/>
              <a:t>Cryptocurrency</a:t>
            </a:r>
            <a:r>
              <a:rPr lang="en-US" sz="1300" dirty="0"/>
              <a:t> is a completely digital, formless currency, tied together using computer science, cryptography and economics. Bitcoin is the first and most widely used cryptocurrency.</a:t>
            </a:r>
            <a:endParaRPr lang="en-US" dirty="0" smtClean="0">
              <a:effectLst/>
            </a:endParaRPr>
          </a:p>
          <a:p>
            <a:pPr marL="664546" lvl="1" indent="-181240" fontAlgn="base">
              <a:buFont typeface="Arial" panose="020B0604020202020204" pitchFamily="34" charset="0"/>
              <a:buChar char="•"/>
            </a:pPr>
            <a:r>
              <a:rPr lang="en-US" sz="1300" dirty="0"/>
              <a:t>Bitcoin is inspired by the Cypherpunk Movement in the 1980s, which advocated for protection of privacy from external entities using cryptography. Satoshi </a:t>
            </a:r>
            <a:r>
              <a:rPr lang="en-US" sz="1300" dirty="0" err="1"/>
              <a:t>Nakamoto</a:t>
            </a:r>
            <a:r>
              <a:rPr lang="en-US" sz="1300" dirty="0"/>
              <a:t> first outlined and created Bitcoin in 2008 and 2009.</a:t>
            </a:r>
            <a:endParaRPr lang="en-US" dirty="0" smtClean="0">
              <a:effectLst/>
            </a:endParaRPr>
          </a:p>
          <a:p>
            <a:pPr marL="664546" lvl="1" indent="-181240" defTabSz="966612" fontAlgn="base">
              <a:buFont typeface="Arial" panose="020B0604020202020204" pitchFamily="34" charset="0"/>
              <a:buChar char="•"/>
              <a:defRPr/>
            </a:pPr>
            <a:r>
              <a:rPr lang="en-US" dirty="0" smtClean="0"/>
              <a:t>Relies on </a:t>
            </a:r>
            <a:r>
              <a:rPr lang="en-US" b="1" dirty="0" smtClean="0"/>
              <a:t>Proof-of-Work</a:t>
            </a:r>
            <a:r>
              <a:rPr lang="en-US" dirty="0" smtClean="0"/>
              <a:t>, a peer validation protocol introduced by </a:t>
            </a:r>
            <a:r>
              <a:rPr lang="en-US" dirty="0" err="1" smtClean="0"/>
              <a:t>Hashcash</a:t>
            </a:r>
            <a:r>
              <a:rPr lang="en-US" dirty="0" smtClean="0"/>
              <a:t>, that expends computational power to solve cryptographic puzzles and to cast votes.</a:t>
            </a:r>
          </a:p>
          <a:p>
            <a:pPr marL="664546" lvl="1" indent="-181240" defTabSz="966612" fontAlgn="base">
              <a:buFont typeface="Arial" panose="020B0604020202020204" pitchFamily="34" charset="0"/>
              <a:buChar char="•"/>
              <a:defRPr/>
            </a:pPr>
            <a:r>
              <a:rPr lang="en-US" sz="1300" dirty="0"/>
              <a:t>As in </a:t>
            </a:r>
            <a:r>
              <a:rPr lang="en-US" sz="1300" dirty="0" err="1"/>
              <a:t>Digicash</a:t>
            </a:r>
            <a:r>
              <a:rPr lang="en-US" sz="1300" dirty="0"/>
              <a:t>, each node in Bitcoin maintains their own identity through public and private keys, authenticating transactions using blind signatures.</a:t>
            </a:r>
          </a:p>
          <a:p>
            <a:pPr marL="664546" lvl="1" indent="-181240" defTabSz="966612" fontAlgn="base">
              <a:buFont typeface="Arial" panose="020B0604020202020204" pitchFamily="34" charset="0"/>
              <a:buChar char="•"/>
              <a:defRPr/>
            </a:pPr>
            <a:r>
              <a:rPr lang="en-US" sz="1300" dirty="0"/>
              <a:t>As in B-money, every Bitcoin full node maintains a copy of the blockchain.</a:t>
            </a:r>
          </a:p>
          <a:p>
            <a:pPr marL="181240" indent="-181240" defTabSz="966612" fontAlgn="base">
              <a:buFont typeface="Arial" panose="020B0604020202020204" pitchFamily="34" charset="0"/>
              <a:buChar char="•"/>
              <a:defRPr/>
            </a:pPr>
            <a:r>
              <a:rPr lang="en-US" b="1" dirty="0" smtClean="0">
                <a:effectLst/>
              </a:rPr>
              <a:t>Bitcoin</a:t>
            </a:r>
            <a:r>
              <a:rPr lang="en-US" dirty="0" smtClean="0">
                <a:effectLst/>
              </a:rPr>
              <a:t>: refers to the community, the network, and</a:t>
            </a:r>
            <a:r>
              <a:rPr lang="en-US" baseline="0" dirty="0" smtClean="0">
                <a:effectLst/>
              </a:rPr>
              <a:t> </a:t>
            </a:r>
            <a:r>
              <a:rPr lang="en-US" dirty="0" smtClean="0">
                <a:effectLst/>
              </a:rPr>
              <a:t>the software; </a:t>
            </a:r>
            <a:r>
              <a:rPr lang="en-US" b="1" dirty="0" smtClean="0">
                <a:effectLst/>
              </a:rPr>
              <a:t>bitcoins</a:t>
            </a:r>
            <a:r>
              <a:rPr lang="en-US" dirty="0" smtClean="0">
                <a:effectLst/>
              </a:rPr>
              <a:t>: the currency itself, a unit; 100,000,000 </a:t>
            </a:r>
            <a:r>
              <a:rPr lang="en-US" b="1" dirty="0" smtClean="0">
                <a:effectLst/>
              </a:rPr>
              <a:t>Satoshi</a:t>
            </a:r>
            <a:r>
              <a:rPr lang="en-US" dirty="0" smtClean="0">
                <a:effectLst/>
              </a:rPr>
              <a:t>= 1.00000000 ฿</a:t>
            </a:r>
            <a:endParaRPr lang="en-US" sz="1300" dirty="0"/>
          </a:p>
          <a:p>
            <a:pPr marL="181240" indent="-181240" fontAlgn="base">
              <a:buFont typeface="Arial" panose="020B0604020202020204" pitchFamily="34" charset="0"/>
              <a:buChar char="•"/>
            </a:pPr>
            <a:r>
              <a:rPr lang="en-US" sz="1300" dirty="0"/>
              <a:t>Bitcoin aims to be </a:t>
            </a:r>
            <a:r>
              <a:rPr lang="en-US" sz="1300" b="1" dirty="0"/>
              <a:t>pseudonymous, trustless, decentralized, and immutable</a:t>
            </a:r>
            <a:r>
              <a:rPr lang="en-US" sz="1300" dirty="0"/>
              <a:t>. In addition, anyone with a computer and internet connection can join the Bitcoin network (</a:t>
            </a:r>
            <a:r>
              <a:rPr lang="en-US" sz="1300" b="1" dirty="0"/>
              <a:t>democratic</a:t>
            </a:r>
            <a:r>
              <a:rPr lang="en-US" sz="1300" dirty="0"/>
              <a:t>).</a:t>
            </a:r>
          </a:p>
          <a:p>
            <a:pPr marL="664546" lvl="1" indent="-181240" defTabSz="966612" fontAlgn="base">
              <a:buFont typeface="Arial" panose="020B0604020202020204" pitchFamily="34" charset="0"/>
              <a:buChar char="•"/>
              <a:defRPr/>
            </a:pPr>
            <a:r>
              <a:rPr lang="en-US" sz="1300" dirty="0"/>
              <a:t>To maintain anonymity, it is best practice never to reuse pseudonyms. Bitcoin addresses are cheap to generate, and using a new pseudonym for each transaction makes tracking your activity and discovering your identity much more difficult. </a:t>
            </a:r>
            <a:endParaRPr lang="en-US" dirty="0" smtClean="0">
              <a:effectLst/>
            </a:endParaRPr>
          </a:p>
          <a:p>
            <a:pPr marL="664546" lvl="1" indent="-181240" fontAlgn="base">
              <a:buFont typeface="Arial" panose="020B0604020202020204" pitchFamily="34" charset="0"/>
              <a:buChar char="•"/>
            </a:pPr>
            <a:r>
              <a:rPr lang="en-US" sz="1300" dirty="0"/>
              <a:t>Each computer is a node in the Bitcoin network, and each node may verify and audit the transaction history of their own funds.</a:t>
            </a:r>
          </a:p>
          <a:p>
            <a:pPr marL="664546" lvl="1" indent="-181240" fontAlgn="base">
              <a:buFont typeface="Arial" panose="020B0604020202020204" pitchFamily="34" charset="0"/>
              <a:buChar char="•"/>
            </a:pPr>
            <a:r>
              <a:rPr lang="en-US" sz="1300" dirty="0"/>
              <a:t>In Bitcoin, the minting and distribution of bitcoins is determined through mining; since anyone can mine and win bitcoins, this process also aims to be decentralized.</a:t>
            </a:r>
            <a:endParaRPr lang="en-US" dirty="0" smtClean="0">
              <a:effectLst/>
            </a:endParaRPr>
          </a:p>
          <a:p>
            <a:pPr marL="181240" indent="-181240" fontAlgn="base">
              <a:buFont typeface="Arial" panose="020B0604020202020204" pitchFamily="34" charset="0"/>
              <a:buChar char="•"/>
            </a:pPr>
            <a:r>
              <a:rPr lang="en-US" sz="1300" dirty="0"/>
              <a:t>Bitcoin is a </a:t>
            </a:r>
            <a:r>
              <a:rPr lang="en-US" sz="1300" b="1" dirty="0"/>
              <a:t>deflationary currency</a:t>
            </a:r>
            <a:r>
              <a:rPr lang="en-US" sz="1300" dirty="0"/>
              <a:t>, with 21 million total bitcoins that will be slowly introduced to the bitcoin supply via block rewards.</a:t>
            </a:r>
            <a:r>
              <a:rPr lang="en-US" dirty="0" smtClean="0"/>
              <a:t> </a:t>
            </a:r>
            <a:endParaRPr lang="en-US"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75</a:t>
            </a:fld>
            <a:endParaRPr lang="en-GB"/>
          </a:p>
        </p:txBody>
      </p:sp>
    </p:spTree>
    <p:extLst>
      <p:ext uri="{BB962C8B-B14F-4D97-AF65-F5344CB8AC3E}">
        <p14:creationId xmlns:p14="http://schemas.microsoft.com/office/powerpoint/2010/main" val="12411401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smtClean="0"/>
              <a:t>Bitcoin </a:t>
            </a:r>
            <a:r>
              <a:rPr lang="en-US" sz="1300" dirty="0"/>
              <a:t>makes the distinction of 4 key functionalities that every node in the network is a combination of:</a:t>
            </a:r>
            <a:endParaRPr lang="en-US" dirty="0" smtClean="0">
              <a:effectLst/>
            </a:endParaRPr>
          </a:p>
          <a:p>
            <a:pPr marL="664546" lvl="1" indent="-181240" fontAlgn="base">
              <a:buFont typeface="Arial" panose="020B0604020202020204" pitchFamily="34" charset="0"/>
              <a:buChar char="•"/>
            </a:pPr>
            <a:r>
              <a:rPr lang="en-US" sz="1300" dirty="0"/>
              <a:t>Wallets: management of keys and addresses</a:t>
            </a:r>
            <a:endParaRPr lang="en-US" dirty="0" smtClean="0">
              <a:effectLst/>
            </a:endParaRPr>
          </a:p>
          <a:p>
            <a:pPr marL="664546" lvl="1" indent="-181240" fontAlgn="base">
              <a:buFont typeface="Arial" panose="020B0604020202020204" pitchFamily="34" charset="0"/>
              <a:buChar char="•"/>
            </a:pPr>
            <a:r>
              <a:rPr lang="en-US" sz="1300" dirty="0"/>
              <a:t>Mining: the voting process which expends computational power</a:t>
            </a:r>
            <a:endParaRPr lang="en-US" dirty="0" smtClean="0">
              <a:effectLst/>
            </a:endParaRPr>
          </a:p>
          <a:p>
            <a:pPr marL="664546" lvl="1" indent="-181240" fontAlgn="base">
              <a:buFont typeface="Arial" panose="020B0604020202020204" pitchFamily="34" charset="0"/>
              <a:buChar char="•"/>
            </a:pPr>
            <a:r>
              <a:rPr lang="en-US" sz="1300" dirty="0"/>
              <a:t>Full Blockchain: a copy of the full Bitcoin blockchain – not necessary to participate</a:t>
            </a:r>
            <a:endParaRPr lang="en-US" dirty="0" smtClean="0">
              <a:effectLst/>
            </a:endParaRPr>
          </a:p>
          <a:p>
            <a:pPr marL="664546" lvl="1" indent="-181240" fontAlgn="base">
              <a:buFont typeface="Arial" panose="020B0604020202020204" pitchFamily="34" charset="0"/>
              <a:buChar char="•"/>
            </a:pPr>
            <a:r>
              <a:rPr lang="en-US" sz="1300" dirty="0"/>
              <a:t>Routing: software that allows you to talk to other Bitcoin nodes</a:t>
            </a:r>
            <a:endParaRPr lang="en-US" dirty="0" smtClean="0">
              <a:effectLst/>
            </a:endParaRPr>
          </a:p>
          <a:p>
            <a:pPr fontAlgn="base"/>
            <a:r>
              <a:rPr lang="en-US" sz="1300" dirty="0"/>
              <a:t>We can make powerful generalizations using these 4 key characteristics, however there exist other distinctions between users too.</a:t>
            </a:r>
            <a:endParaRPr lang="en-US" dirty="0" smtClean="0">
              <a:effectLst/>
            </a:endParaRPr>
          </a:p>
          <a:p>
            <a:pPr fontAlgn="base"/>
            <a:endParaRPr lang="en-US" sz="1300" dirty="0" smtClean="0"/>
          </a:p>
          <a:p>
            <a:pPr fontAlgn="base"/>
            <a:endParaRPr lang="en-US" sz="1300" dirty="0" smtClean="0"/>
          </a:p>
          <a:p>
            <a:pPr fontAlgn="base"/>
            <a:r>
              <a:rPr lang="en-US" sz="1300" dirty="0" smtClean="0"/>
              <a:t>Source: Berkeley, </a:t>
            </a:r>
            <a:r>
              <a:rPr lang="en-US" sz="1300" dirty="0" err="1" smtClean="0"/>
              <a:t>EdX</a:t>
            </a:r>
            <a:endParaRPr lang="en-US" sz="1300"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76</a:t>
            </a:fld>
            <a:endParaRPr lang="en-GB"/>
          </a:p>
        </p:txBody>
      </p:sp>
    </p:spTree>
    <p:extLst>
      <p:ext uri="{BB962C8B-B14F-4D97-AF65-F5344CB8AC3E}">
        <p14:creationId xmlns:p14="http://schemas.microsoft.com/office/powerpoint/2010/main" val="60824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Though in the public domain for nearly a decade, blockchain technology overall remains in an early stage. Security risks and best practices vary dramatically, exposing a myriad of vulnerabilities based in the underlining cryptography or network protocols.</a:t>
            </a:r>
          </a:p>
          <a:p>
            <a:pPr marL="181240" indent="-181240" defTabSz="966612">
              <a:buFont typeface="Arial" panose="020B0604020202020204" pitchFamily="34" charset="0"/>
              <a:buChar char="•"/>
              <a:defRPr/>
            </a:pPr>
            <a:r>
              <a:rPr lang="en-GB" dirty="0" smtClean="0"/>
              <a:t>While the blockchain ledger uses sound cryptography, the collection of technologies that make up the entire blockchain still carries significant risks. This causes many to underestimate and underappreciate both the risks of blockchain-based systems and the value of applying some basic security protocols.</a:t>
            </a:r>
          </a:p>
          <a:p>
            <a:pPr marL="181240" indent="-181240">
              <a:buFont typeface="Arial" panose="020B0604020202020204" pitchFamily="34" charset="0"/>
              <a:buChar char="•"/>
            </a:pPr>
            <a:r>
              <a:rPr lang="en-GB" dirty="0" smtClean="0"/>
              <a:t>Cryptocurrency, typically based on blockchain technology, has made many public missteps. Tens of millions of dollars have been stranded due to some misunderstandings, basic code errors and security mistakes.</a:t>
            </a:r>
          </a:p>
          <a:p>
            <a:pPr marL="181240" indent="-181240">
              <a:buFont typeface="Arial" panose="020B0604020202020204" pitchFamily="34" charset="0"/>
              <a:buChar char="•"/>
            </a:pPr>
            <a:r>
              <a:rPr lang="en-GB" dirty="0" smtClean="0"/>
              <a:t>There is no agreement on a legal/compliance framework for blockchain.  Not even deployment best practices!</a:t>
            </a:r>
          </a:p>
          <a:p>
            <a:pPr marL="181240" indent="-181240">
              <a:buFont typeface="Arial" panose="020B0604020202020204" pitchFamily="34" charset="0"/>
              <a:buChar char="•"/>
            </a:pPr>
            <a:r>
              <a:rPr lang="en-GB" dirty="0" smtClean="0"/>
              <a:t>Smart contracts, a blockchain-related technology, are code. They carry all the risks that come with a software development life cycle.</a:t>
            </a:r>
          </a:p>
        </p:txBody>
      </p:sp>
      <p:sp>
        <p:nvSpPr>
          <p:cNvPr id="4" name="Slide Number Placeholder 3"/>
          <p:cNvSpPr>
            <a:spLocks noGrp="1"/>
          </p:cNvSpPr>
          <p:nvPr>
            <p:ph type="sldNum" sz="quarter" idx="10"/>
          </p:nvPr>
        </p:nvSpPr>
        <p:spPr/>
        <p:txBody>
          <a:bodyPr/>
          <a:lstStyle/>
          <a:p>
            <a:fld id="{942793C7-65A8-463F-B7FE-614885B150DE}" type="slidenum">
              <a:rPr lang="en-GB" smtClean="0"/>
              <a:t>8</a:t>
            </a:fld>
            <a:endParaRPr lang="en-GB"/>
          </a:p>
        </p:txBody>
      </p:sp>
    </p:spTree>
    <p:extLst>
      <p:ext uri="{BB962C8B-B14F-4D97-AF65-F5344CB8AC3E}">
        <p14:creationId xmlns:p14="http://schemas.microsoft.com/office/powerpoint/2010/main" val="3612284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Wallets</a:t>
            </a:r>
            <a:endParaRPr lang="en-US" b="1" dirty="0" smtClean="0">
              <a:effectLst/>
            </a:endParaRPr>
          </a:p>
          <a:p>
            <a:pPr marL="181240" indent="-181240" fontAlgn="base">
              <a:buFont typeface="Arial" panose="020B0604020202020204" pitchFamily="34" charset="0"/>
              <a:buChar char="•"/>
            </a:pPr>
            <a:r>
              <a:rPr lang="en-US" sz="1300" dirty="0"/>
              <a:t>The primary function of Bitcoin wallets is to </a:t>
            </a:r>
            <a:r>
              <a:rPr lang="en-US" sz="1300" b="1" dirty="0"/>
              <a:t>keep track of your identity</a:t>
            </a:r>
            <a:r>
              <a:rPr lang="en-US" sz="1300" dirty="0"/>
              <a:t>. In Bitcoin, a private key gives you a claim to your virtual identity; it unlocks your virtual identity and gives you access to your Bitcoin address. Wallets primarily store your private keys, but most wallet software also </a:t>
            </a:r>
            <a:r>
              <a:rPr lang="en-US" sz="1300" b="1" dirty="0"/>
              <a:t>generate public/private keys with each new transaction and track your transactions</a:t>
            </a:r>
            <a:r>
              <a:rPr lang="en-US" sz="1300" dirty="0"/>
              <a:t>.</a:t>
            </a:r>
          </a:p>
          <a:p>
            <a:pPr marL="181240" indent="-181240" fontAlgn="base">
              <a:buFont typeface="Arial" panose="020B0604020202020204" pitchFamily="34" charset="0"/>
              <a:buChar char="•"/>
            </a:pPr>
            <a:r>
              <a:rPr lang="en-US" sz="1300" dirty="0"/>
              <a:t>Unlike the physical wallets we use for money, Bitcoin wallets </a:t>
            </a:r>
            <a:r>
              <a:rPr lang="en-US" sz="1300" b="1" dirty="0"/>
              <a:t>do not store bitcoins</a:t>
            </a:r>
            <a:r>
              <a:rPr lang="en-US" sz="1300" dirty="0"/>
              <a:t>. Control over private keys is essentially control over identity and bitcoins.</a:t>
            </a:r>
            <a:endParaRPr lang="en-US" dirty="0" smtClean="0">
              <a:effectLst/>
            </a:endParaRPr>
          </a:p>
          <a:p>
            <a:pPr marL="181240" indent="-181240" fontAlgn="base">
              <a:buFont typeface="Arial" panose="020B0604020202020204" pitchFamily="34" charset="0"/>
              <a:buChar char="•"/>
            </a:pPr>
            <a:r>
              <a:rPr lang="en-US" sz="1300" dirty="0"/>
              <a:t>There are two types of Bitcoin wallets: hot wallets (Mycelium, </a:t>
            </a:r>
            <a:r>
              <a:rPr lang="en-US" sz="1300" dirty="0" err="1"/>
              <a:t>AirBitz</a:t>
            </a:r>
            <a:r>
              <a:rPr lang="en-US" sz="1300" dirty="0"/>
              <a:t>, </a:t>
            </a:r>
            <a:r>
              <a:rPr lang="en-US" sz="1300" dirty="0" err="1"/>
              <a:t>Webapp</a:t>
            </a:r>
            <a:r>
              <a:rPr lang="en-US" sz="1300" dirty="0"/>
              <a:t>, Mobile App, </a:t>
            </a:r>
            <a:r>
              <a:rPr lang="en-US" sz="1300" dirty="0" err="1"/>
              <a:t>etc</a:t>
            </a:r>
            <a:r>
              <a:rPr lang="en-US" sz="1300" dirty="0"/>
              <a:t>) are connected at some point to the internet, while cold wallets (i.e. paper and hardware) are not.</a:t>
            </a:r>
          </a:p>
        </p:txBody>
      </p:sp>
      <p:sp>
        <p:nvSpPr>
          <p:cNvPr id="4" name="Slide Number Placeholder 3"/>
          <p:cNvSpPr>
            <a:spLocks noGrp="1"/>
          </p:cNvSpPr>
          <p:nvPr>
            <p:ph type="sldNum" sz="quarter" idx="10"/>
          </p:nvPr>
        </p:nvSpPr>
        <p:spPr/>
        <p:txBody>
          <a:bodyPr/>
          <a:lstStyle/>
          <a:p>
            <a:fld id="{942793C7-65A8-463F-B7FE-614885B150DE}" type="slidenum">
              <a:rPr lang="en-GB" smtClean="0"/>
              <a:t>77</a:t>
            </a:fld>
            <a:endParaRPr lang="en-GB"/>
          </a:p>
        </p:txBody>
      </p:sp>
    </p:spTree>
    <p:extLst>
      <p:ext uri="{BB962C8B-B14F-4D97-AF65-F5344CB8AC3E}">
        <p14:creationId xmlns:p14="http://schemas.microsoft.com/office/powerpoint/2010/main" val="206673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300" dirty="0"/>
              <a:t>You can find them at Bitcoin ATMs, where you can trade cash for bitcoins.</a:t>
            </a:r>
          </a:p>
          <a:p>
            <a:pPr marL="181240" indent="-181240" defTabSz="966612">
              <a:buFont typeface="Arial" panose="020B0604020202020204" pitchFamily="34" charset="0"/>
              <a:buChar char="•"/>
              <a:defRPr/>
            </a:pPr>
            <a:r>
              <a:rPr lang="en-US" sz="1300" dirty="0"/>
              <a:t>You can also get bitcoins through an </a:t>
            </a:r>
            <a:r>
              <a:rPr lang="en-US" sz="1300" b="1" dirty="0"/>
              <a:t>exchange</a:t>
            </a:r>
            <a:r>
              <a:rPr lang="en-US" sz="1300" dirty="0"/>
              <a:t>, where you can trade between different types of fiat currencies and cryptocurrencies.</a:t>
            </a:r>
          </a:p>
          <a:p>
            <a:pPr marL="181240" indent="-181240" defTabSz="966612">
              <a:buFont typeface="Arial" panose="020B0604020202020204" pitchFamily="34" charset="0"/>
              <a:buChar char="•"/>
              <a:defRPr/>
            </a:pPr>
            <a:r>
              <a:rPr lang="en-US" sz="1300" dirty="0"/>
              <a:t>Centralized exchanges are easy to use and access, but are </a:t>
            </a:r>
            <a:r>
              <a:rPr lang="en-US" sz="1300" b="1" dirty="0"/>
              <a:t>single points of failure </a:t>
            </a:r>
            <a:r>
              <a:rPr lang="en-US" sz="1300" dirty="0"/>
              <a:t>which may be vulnerable to hacks.</a:t>
            </a:r>
          </a:p>
          <a:p>
            <a:pPr marL="181240" indent="-181240" defTabSz="966612">
              <a:buFont typeface="Arial" panose="020B0604020202020204" pitchFamily="34" charset="0"/>
              <a:buChar char="•"/>
              <a:defRPr/>
            </a:pPr>
            <a:r>
              <a:rPr lang="en-US" sz="1300" b="1" dirty="0"/>
              <a:t>Decentralized exchanges</a:t>
            </a:r>
            <a:r>
              <a:rPr lang="en-US" sz="1300" dirty="0"/>
              <a:t> (i.e. </a:t>
            </a:r>
            <a:r>
              <a:rPr lang="en-US" sz="1300" dirty="0" err="1"/>
              <a:t>Bitshares</a:t>
            </a:r>
            <a:r>
              <a:rPr lang="en-US" sz="1300" dirty="0"/>
              <a:t> and </a:t>
            </a:r>
            <a:r>
              <a:rPr lang="en-US" sz="1300" dirty="0" err="1"/>
              <a:t>Bitsquare</a:t>
            </a:r>
            <a:r>
              <a:rPr lang="en-US" sz="1300" dirty="0"/>
              <a:t>) conduct trades directly between users by creating proxy tokens and are mostly trustless but may suffer from liquidity problems.</a:t>
            </a:r>
          </a:p>
          <a:p>
            <a:pPr marL="181240" indent="-181240" defTabSz="966612">
              <a:buFont typeface="Arial" panose="020B0604020202020204" pitchFamily="34" charset="0"/>
              <a:buChar char="•"/>
              <a:defRPr/>
            </a:pPr>
            <a:r>
              <a:rPr lang="en-US" sz="1300" dirty="0"/>
              <a:t>The traditional way to keep track of a large number of keys is through a “Just a Bunch of Keys” (JBOK) wallet: a new key pair is created and backed up for every transaction.</a:t>
            </a:r>
          </a:p>
          <a:p>
            <a:pPr marL="664546" lvl="1" indent="-181240" defTabSz="966612">
              <a:buFont typeface="Arial" panose="020B0604020202020204" pitchFamily="34" charset="0"/>
              <a:buChar char="•"/>
              <a:defRPr/>
            </a:pPr>
            <a:r>
              <a:rPr lang="en-US" sz="1300" dirty="0"/>
              <a:t>However, </a:t>
            </a:r>
            <a:r>
              <a:rPr lang="en-US" sz="1300" b="1" dirty="0"/>
              <a:t>JBOKs are hard to scale</a:t>
            </a:r>
            <a:r>
              <a:rPr lang="en-US" sz="1300" dirty="0"/>
              <a:t>. You can see how exchanges have to deal with thousands of transactions a day for thousands of users would need something more efficient than JBOK wallets.</a:t>
            </a:r>
          </a:p>
          <a:p>
            <a:pPr marL="664546" lvl="1" indent="-181240" defTabSz="966612">
              <a:buFont typeface="Arial" panose="020B0604020202020204" pitchFamily="34" charset="0"/>
              <a:buChar char="•"/>
              <a:defRPr/>
            </a:pPr>
            <a:r>
              <a:rPr lang="en-US" sz="1300" b="1" dirty="0"/>
              <a:t>Hierarchically Deterministic (HD) Wallets </a:t>
            </a:r>
            <a:r>
              <a:rPr lang="en-US" sz="1300" dirty="0"/>
              <a:t>overcome this problem by deriving all new keys from an original random seed value.</a:t>
            </a:r>
          </a:p>
          <a:p>
            <a:pPr marL="664546" lvl="1" indent="-181240" defTabSz="966612">
              <a:buFont typeface="Arial" panose="020B0604020202020204" pitchFamily="34" charset="0"/>
              <a:buChar char="•"/>
              <a:defRPr/>
            </a:pPr>
            <a:r>
              <a:rPr lang="en-US" sz="1300" dirty="0"/>
              <a:t>In HD Wallets, anyone controlling the parent key can also generate and control child keys.</a:t>
            </a:r>
            <a:endParaRPr lang="en-US"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78</a:t>
            </a:fld>
            <a:endParaRPr lang="en-GB"/>
          </a:p>
        </p:txBody>
      </p:sp>
    </p:spTree>
    <p:extLst>
      <p:ext uri="{BB962C8B-B14F-4D97-AF65-F5344CB8AC3E}">
        <p14:creationId xmlns:p14="http://schemas.microsoft.com/office/powerpoint/2010/main" val="35348891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Sources: https://bitcoin.org/</a:t>
            </a:r>
          </a:p>
          <a:p>
            <a:pPr fontAlgn="base"/>
            <a:r>
              <a:rPr lang="en-US" sz="1300" dirty="0"/>
              <a:t>https://www.flickr.com/photos/pictures-of-money/17121704418</a:t>
            </a:r>
          </a:p>
          <a:p>
            <a:pPr fontAlgn="base"/>
            <a:endParaRPr lang="en-US" sz="1300" dirty="0"/>
          </a:p>
          <a:p>
            <a:pPr defTabSz="966612" fontAlgn="base">
              <a:defRPr/>
            </a:pPr>
            <a:r>
              <a:rPr lang="en-US" sz="1300" dirty="0"/>
              <a:t>Bitcoin uses the </a:t>
            </a:r>
            <a:r>
              <a:rPr lang="en-US" sz="1300" b="1" dirty="0"/>
              <a:t>Unspent Transaction Output (UTXO)</a:t>
            </a:r>
            <a:r>
              <a:rPr lang="en-US" sz="1300" dirty="0"/>
              <a:t>, in which users spend directly from transactions made to them.</a:t>
            </a:r>
          </a:p>
          <a:p>
            <a:pPr fontAlgn="base"/>
            <a:endParaRPr lang="en-US" sz="1300" dirty="0"/>
          </a:p>
          <a:p>
            <a:pPr fontAlgn="base"/>
            <a:r>
              <a:rPr lang="en-US" sz="1300" dirty="0"/>
              <a:t>In Bitcoin, each transaction spends output from prior transactions and generates new outputs that can be spent by transactions in the future. All of the unspent transactions are kept in each fully-synchronized node, and therefore this model is named “UTXO”. </a:t>
            </a:r>
          </a:p>
          <a:p>
            <a:pPr fontAlgn="base"/>
            <a:endParaRPr lang="en-US" sz="1300" dirty="0"/>
          </a:p>
          <a:p>
            <a:pPr marL="181240" indent="-181240" fontAlgn="base">
              <a:buFont typeface="Arial" panose="020B0604020202020204" pitchFamily="34" charset="0"/>
              <a:buChar char="•"/>
            </a:pPr>
            <a:r>
              <a:rPr lang="en-US" sz="1300" dirty="0"/>
              <a:t>UTXOs should be seen as “</a:t>
            </a:r>
            <a:r>
              <a:rPr lang="en-US" sz="1300" b="1" dirty="0"/>
              <a:t>piggy banks</a:t>
            </a:r>
            <a:r>
              <a:rPr lang="en-US" sz="1300" dirty="0"/>
              <a:t>” as they store the token values.</a:t>
            </a:r>
          </a:p>
          <a:p>
            <a:pPr marL="664546" lvl="1" indent="-181240" fontAlgn="base">
              <a:buFont typeface="Arial" panose="020B0604020202020204" pitchFamily="34" charset="0"/>
              <a:buChar char="•"/>
            </a:pPr>
            <a:r>
              <a:rPr lang="en-US" sz="1300" dirty="0"/>
              <a:t>Each transaction breaks the piggy and creates a new one</a:t>
            </a:r>
          </a:p>
          <a:p>
            <a:pPr marL="664546" lvl="1" indent="-181240" fontAlgn="base">
              <a:buFont typeface="Arial" panose="020B0604020202020204" pitchFamily="34" charset="0"/>
              <a:buChar char="•"/>
            </a:pPr>
            <a:r>
              <a:rPr lang="en-US" sz="1300" dirty="0"/>
              <a:t>Each new UTXO uses the previous UTXO containing all the tokens as input of the new transaction</a:t>
            </a:r>
          </a:p>
          <a:p>
            <a:pPr marL="664546" lvl="1" indent="-181240" fontAlgn="base">
              <a:buFont typeface="Arial" panose="020B0604020202020204" pitchFamily="34" charset="0"/>
              <a:buChar char="•"/>
            </a:pPr>
            <a:r>
              <a:rPr lang="en-US" sz="1300" dirty="0"/>
              <a:t>Input is always completely “spent”</a:t>
            </a:r>
          </a:p>
          <a:p>
            <a:pPr marL="664546" lvl="1" indent="-181240" fontAlgn="base">
              <a:buFont typeface="Arial" panose="020B0604020202020204" pitchFamily="34" charset="0"/>
              <a:buChar char="•"/>
            </a:pPr>
            <a:r>
              <a:rPr lang="en-US" sz="1300" dirty="0"/>
              <a:t>Extra funds are sent to a “change” output</a:t>
            </a:r>
          </a:p>
          <a:p>
            <a:pPr marL="664546" lvl="1" indent="-181240" fontAlgn="base">
              <a:buFont typeface="Arial" panose="020B0604020202020204" pitchFamily="34" charset="0"/>
              <a:buChar char="•"/>
            </a:pPr>
            <a:r>
              <a:rPr lang="en-US" sz="1300" dirty="0"/>
              <a:t>Any unallocated excess inputs are taken by the miner as the fee</a:t>
            </a:r>
          </a:p>
          <a:p>
            <a:pPr marL="181240" indent="-181240" fontAlgn="base">
              <a:buFont typeface="Arial" panose="020B0604020202020204" pitchFamily="34" charset="0"/>
              <a:buChar char="•"/>
            </a:pPr>
            <a:r>
              <a:rPr lang="en-US" sz="1300" dirty="0"/>
              <a:t>The balance of a participant is calculated by the </a:t>
            </a:r>
            <a:r>
              <a:rPr lang="en-US" sz="1300" b="1" dirty="0"/>
              <a:t>wallet</a:t>
            </a:r>
            <a:r>
              <a:rPr lang="en-US" sz="1300" dirty="0"/>
              <a:t> keeping track of a list of unspent transactions associated with all addresses owned by the user, and the balance of the wallet is calculated as the sum of the unspent transactions</a:t>
            </a:r>
          </a:p>
        </p:txBody>
      </p:sp>
      <p:sp>
        <p:nvSpPr>
          <p:cNvPr id="4" name="Slide Number Placeholder 3"/>
          <p:cNvSpPr>
            <a:spLocks noGrp="1"/>
          </p:cNvSpPr>
          <p:nvPr>
            <p:ph type="sldNum" sz="quarter" idx="10"/>
          </p:nvPr>
        </p:nvSpPr>
        <p:spPr/>
        <p:txBody>
          <a:bodyPr/>
          <a:lstStyle/>
          <a:p>
            <a:fld id="{942793C7-65A8-463F-B7FE-614885B150DE}" type="slidenum">
              <a:rPr lang="en-GB" smtClean="0"/>
              <a:t>79</a:t>
            </a:fld>
            <a:endParaRPr lang="en-GB"/>
          </a:p>
        </p:txBody>
      </p:sp>
    </p:spTree>
    <p:extLst>
      <p:ext uri="{BB962C8B-B14F-4D97-AF65-F5344CB8AC3E}">
        <p14:creationId xmlns:p14="http://schemas.microsoft.com/office/powerpoint/2010/main" val="1832640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a:t>
            </a:r>
          </a:p>
          <a:p>
            <a:r>
              <a:rPr lang="en-US" sz="1300" dirty="0"/>
              <a:t>https://coincenter.org/entry/how-long-does-it-take-for-a-bitcoin-transaction-to-be-confirmed</a:t>
            </a:r>
          </a:p>
          <a:p>
            <a:r>
              <a:rPr lang="en-US" sz="1300" dirty="0"/>
              <a:t>https://github.com/bitcoin/bips/blob/master/bip-0050.mediawiki</a:t>
            </a:r>
          </a:p>
          <a:p>
            <a:endParaRPr lang="en-US" sz="1300" dirty="0"/>
          </a:p>
          <a:p>
            <a:r>
              <a:rPr lang="en-US" sz="1300" dirty="0"/>
              <a:t>What makes a transaction valid?</a:t>
            </a:r>
          </a:p>
          <a:p>
            <a:pPr marL="181240" indent="-181240">
              <a:buFont typeface="Arial" panose="020B0604020202020204" pitchFamily="34" charset="0"/>
              <a:buChar char="•"/>
            </a:pPr>
            <a:r>
              <a:rPr lang="en-US" sz="1300" dirty="0"/>
              <a:t>Proof of ownership (a signature)</a:t>
            </a:r>
          </a:p>
          <a:p>
            <a:pPr marL="181240" indent="-181240">
              <a:buFont typeface="Arial" panose="020B0604020202020204" pitchFamily="34" charset="0"/>
              <a:buChar char="•"/>
            </a:pPr>
            <a:r>
              <a:rPr lang="en-US" sz="1300" dirty="0"/>
              <a:t>In addition to proof of ownership, in order to be considered valid, transactions must also have enough available funds to spend from – token value stored in the Merkle tree node</a:t>
            </a:r>
          </a:p>
          <a:p>
            <a:pPr marL="181240" indent="-181240">
              <a:buFont typeface="Arial" panose="020B0604020202020204" pitchFamily="34" charset="0"/>
              <a:buChar char="•"/>
            </a:pPr>
            <a:r>
              <a:rPr lang="en-US" sz="1300" dirty="0"/>
              <a:t>Must also guarantee that no other transaction uses the same funds. This is done by:</a:t>
            </a:r>
          </a:p>
          <a:p>
            <a:pPr marL="664546" lvl="1" indent="-181240" defTabSz="966612">
              <a:buFont typeface="Arial" panose="020B0604020202020204" pitchFamily="34" charset="0"/>
              <a:buChar char="•"/>
              <a:defRPr/>
            </a:pPr>
            <a:r>
              <a:rPr lang="en-US" sz="1300" dirty="0"/>
              <a:t>Instead of storing transactions individually, Bitcoin batches them into “</a:t>
            </a:r>
            <a:r>
              <a:rPr lang="en-US" sz="1300" b="1" dirty="0"/>
              <a:t>blocks</a:t>
            </a:r>
            <a:r>
              <a:rPr lang="en-US" sz="1300" dirty="0"/>
              <a:t>,” built off of their previous blocks, thus forming the tamper-evident, blockchain data structure.</a:t>
            </a:r>
          </a:p>
          <a:p>
            <a:pPr marL="664546" lvl="1" indent="-181240">
              <a:buFont typeface="Arial" panose="020B0604020202020204" pitchFamily="34" charset="0"/>
              <a:buChar char="•"/>
            </a:pPr>
            <a:r>
              <a:rPr lang="en-US" sz="1300" dirty="0"/>
              <a:t>simply speaking, a transaction is “unconfirmed” once it has been produced and cryptographically signed, and “confirmed” once it has been successfully included in the blockchain.</a:t>
            </a:r>
          </a:p>
          <a:p>
            <a:pPr marL="664546" lvl="1" indent="-181240">
              <a:buFont typeface="Arial" panose="020B0604020202020204" pitchFamily="34" charset="0"/>
              <a:buChar char="•"/>
            </a:pPr>
            <a:r>
              <a:rPr lang="en-US" sz="1300" dirty="0"/>
              <a:t>To add a transaction to the blockchain, a new block must be mined</a:t>
            </a:r>
          </a:p>
          <a:p>
            <a:pPr marL="664546" lvl="1" indent="-181240">
              <a:buFont typeface="Arial" panose="020B0604020202020204" pitchFamily="34" charset="0"/>
              <a:buChar char="•"/>
            </a:pPr>
            <a:r>
              <a:rPr lang="en-US" sz="1300" dirty="0"/>
              <a:t>Once that block is created and the new transaction is verified and included in that block, the transaction will have one confirmation.</a:t>
            </a:r>
          </a:p>
          <a:p>
            <a:pPr marL="181240" indent="-181240">
              <a:buFont typeface="Arial" panose="020B0604020202020204" pitchFamily="34" charset="0"/>
              <a:buChar char="•"/>
            </a:pPr>
            <a:r>
              <a:rPr lang="en-US" sz="1300" dirty="0"/>
              <a:t>The blockchain does not offer strong consistency, meaning that any data included in the blockchain is guaranteed to be included forever. For technical reasons, the blockchain offers a weaker property called </a:t>
            </a:r>
            <a:r>
              <a:rPr lang="en-US" sz="1300" b="1" dirty="0"/>
              <a:t>eventual consistency</a:t>
            </a:r>
            <a:r>
              <a:rPr lang="en-US" sz="1300" dirty="0"/>
              <a:t>, meaning that eventually all parties will agree on the blockchain up to a certain ever-increasing prefix.</a:t>
            </a:r>
          </a:p>
        </p:txBody>
      </p:sp>
      <p:sp>
        <p:nvSpPr>
          <p:cNvPr id="4" name="Slide Number Placeholder 3"/>
          <p:cNvSpPr>
            <a:spLocks noGrp="1"/>
          </p:cNvSpPr>
          <p:nvPr>
            <p:ph type="sldNum" sz="quarter" idx="10"/>
          </p:nvPr>
        </p:nvSpPr>
        <p:spPr/>
        <p:txBody>
          <a:bodyPr/>
          <a:lstStyle/>
          <a:p>
            <a:fld id="{942793C7-65A8-463F-B7FE-614885B150DE}" type="slidenum">
              <a:rPr lang="en-GB" smtClean="0"/>
              <a:t>80</a:t>
            </a:fld>
            <a:endParaRPr lang="en-GB"/>
          </a:p>
        </p:txBody>
      </p:sp>
    </p:spTree>
    <p:extLst>
      <p:ext uri="{BB962C8B-B14F-4D97-AF65-F5344CB8AC3E}">
        <p14:creationId xmlns:p14="http://schemas.microsoft.com/office/powerpoint/2010/main" val="2134521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Sources: https://coincenter.org/entry/how-long-does-it-take-for-a-bitcoin-transaction-to-be-confirmed</a:t>
            </a:r>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dirty="0"/>
              <a:t>Consensus is complicated</a:t>
            </a:r>
          </a:p>
          <a:p>
            <a:pPr marL="664546" lvl="1" indent="-181240">
              <a:buFont typeface="Arial" panose="020B0604020202020204" pitchFamily="34" charset="0"/>
              <a:buChar char="•"/>
            </a:pPr>
            <a:r>
              <a:rPr lang="en-US" sz="1300" dirty="0"/>
              <a:t>At a high level, a transaction is confirmed when it is permanently included in the Bitcoin blockchain. The important takeaway though is that </a:t>
            </a:r>
            <a:r>
              <a:rPr lang="en-US" sz="1300" b="1" dirty="0"/>
              <a:t>there is no absolute notion of “permanently included” </a:t>
            </a:r>
            <a:r>
              <a:rPr lang="en-US" sz="1300" dirty="0"/>
              <a:t>and the community simply uses a reasonably safe policy of considering transactions confirmed when they are “included with very high probability.” The time it takes for this to happen is quite variable-sometimes confirmation may be tens of minutes and sometimes it may take over two hours, but on average it will take about an hour.</a:t>
            </a:r>
          </a:p>
          <a:p>
            <a:pPr marL="664546" lvl="1" indent="-181240" defTabSz="966612">
              <a:buFont typeface="Arial" panose="020B0604020202020204" pitchFamily="34" charset="0"/>
              <a:buChar char="•"/>
              <a:defRPr/>
            </a:pPr>
            <a:r>
              <a:rPr lang="en-US" sz="1300" dirty="0"/>
              <a:t>Users on the blockchain must come to a </a:t>
            </a:r>
            <a:r>
              <a:rPr lang="en-US" sz="1300" b="1" dirty="0"/>
              <a:t>consensus</a:t>
            </a:r>
            <a:r>
              <a:rPr lang="en-US" sz="1300" dirty="0"/>
              <a:t> on which updates and blocks to add to the blockchain. Doing so also prevents Double Spend Attacks. Bitcoin uses a form of peer validation to build a shared transaction history; everyone on the network casts votes on the validity of a transaction.</a:t>
            </a:r>
            <a:endParaRPr lang="en-US" sz="1300" b="1" dirty="0"/>
          </a:p>
          <a:p>
            <a:pPr marL="664546" lvl="1" indent="-181240" defTabSz="966612">
              <a:buFont typeface="Arial" panose="020B0604020202020204" pitchFamily="34" charset="0"/>
              <a:buChar char="•"/>
              <a:defRPr/>
            </a:pPr>
            <a:r>
              <a:rPr lang="en-US" sz="1300" b="1" dirty="0"/>
              <a:t>Proof-of-Work:</a:t>
            </a:r>
            <a:r>
              <a:rPr lang="en-US" sz="1300" dirty="0"/>
              <a:t> require that each nonce be chosen such that the resulting SHA-256 block hash starts with X consecutive zeroes, where X can be changed to calibrate difficulty.  This ties voting power to computational power rather than digital identity, and was designed to prevent the </a:t>
            </a:r>
            <a:r>
              <a:rPr lang="en-US" sz="1300" b="1" dirty="0"/>
              <a:t>Sybil attack</a:t>
            </a:r>
            <a:r>
              <a:rPr lang="en-US" sz="1300" dirty="0"/>
              <a:t>, where a malicious actor creates many identities to skew the vote. However, due to an uneven distribution of computational power, Satoshi </a:t>
            </a:r>
            <a:r>
              <a:rPr lang="en-US" sz="1300" dirty="0" err="1"/>
              <a:t>Nakamoto’s</a:t>
            </a:r>
            <a:r>
              <a:rPr lang="en-US" sz="1300" dirty="0"/>
              <a:t> “1 CPU 1 Vote” vision is not reflected perfectly in reality.</a:t>
            </a:r>
            <a:r>
              <a:rPr lang="en-US" dirty="0" smtClean="0"/>
              <a:t> </a:t>
            </a:r>
            <a:endParaRPr lang="en-US" sz="1300" dirty="0"/>
          </a:p>
          <a:p>
            <a:pPr marL="664546" lvl="1" indent="-181240">
              <a:buFont typeface="Arial" panose="020B0604020202020204" pitchFamily="34" charset="0"/>
              <a:buChar char="•"/>
            </a:pPr>
            <a:r>
              <a:rPr lang="en-US" sz="1300" dirty="0"/>
              <a:t>The blockchain is a series of n blocks (currently almost 400,000), and at any given time the most recent several blocks are not guaranteed to be permanently included. It is possible for </a:t>
            </a:r>
            <a:r>
              <a:rPr lang="en-US" sz="1300" b="1" dirty="0"/>
              <a:t>the blockchain to fork </a:t>
            </a:r>
            <a:r>
              <a:rPr lang="en-US" sz="1300" dirty="0"/>
              <a:t>by having multiple potential (often inconsistent) blocks which claim to be the last block in the chain. Eventually one of these blocks will win and be permanently included, but it won’t always be immediately clear which block this is.</a:t>
            </a:r>
          </a:p>
          <a:p>
            <a:pPr marL="664546" lvl="1" indent="-181240">
              <a:buFont typeface="Arial" panose="020B0604020202020204" pitchFamily="34" charset="0"/>
              <a:buChar char="•"/>
            </a:pPr>
            <a:r>
              <a:rPr lang="en-US" sz="1300" dirty="0"/>
              <a:t>When an apparently valid block is replaced by a competing block, this is called a </a:t>
            </a:r>
            <a:r>
              <a:rPr lang="en-US" sz="1300" b="1" dirty="0"/>
              <a:t>blockchain reorganization </a:t>
            </a:r>
            <a:r>
              <a:rPr lang="en-US" sz="1300" dirty="0"/>
              <a:t>and the replaced block is called an </a:t>
            </a:r>
            <a:r>
              <a:rPr lang="en-US" sz="1300" b="1" dirty="0"/>
              <a:t>orphan block</a:t>
            </a:r>
            <a:r>
              <a:rPr lang="en-US" sz="1300" dirty="0"/>
              <a:t>.</a:t>
            </a:r>
          </a:p>
          <a:p>
            <a:pPr marL="664546" lvl="1" indent="-181240">
              <a:buFont typeface="Arial" panose="020B0604020202020204" pitchFamily="34" charset="0"/>
              <a:buChar char="•"/>
            </a:pPr>
            <a:r>
              <a:rPr lang="en-US" sz="1300" dirty="0"/>
              <a:t>Given this we might be tempted to say a transaction is “confirmed” once it has been included in a block which is not the very last block in the blockchain. However, it is possible (although rare) for the last n blocks to be </a:t>
            </a:r>
            <a:r>
              <a:rPr lang="en-US" sz="1300" b="1" dirty="0"/>
              <a:t>orphaned</a:t>
            </a:r>
            <a:r>
              <a:rPr lang="en-US" sz="1300" dirty="0"/>
              <a:t> in a reorganization. This is exponentially less likely to occur the larger n gets. It typically happens multiple times a day, for example, that a single block is orphaned, but has happened only a few dozen times in history for n between 2 and 4, and exactly once for n greater than 4 (a 24-block reorganization in March 2013 due to a technical glitch).</a:t>
            </a:r>
          </a:p>
          <a:p>
            <a:pPr marL="664546" lvl="1" indent="-181240">
              <a:buFont typeface="Arial" panose="020B0604020202020204" pitchFamily="34" charset="0"/>
              <a:buChar char="•"/>
            </a:pPr>
            <a:r>
              <a:rPr lang="en-US" sz="1300" dirty="0"/>
              <a:t>In practice, the community has adopted </a:t>
            </a:r>
            <a:r>
              <a:rPr lang="en-US" sz="1300" b="1" dirty="0"/>
              <a:t>6 blocks as a standard confirmation period</a:t>
            </a:r>
            <a:r>
              <a:rPr lang="en-US" sz="1300" dirty="0"/>
              <a:t>. That is, once a transaction is included in a block in the blockchain which is followed up by at least 6 additional blocks, the transaction is called “confirmed.” While this was chosen somewhat arbitrarily, it is a reasonably safe value in practice as the only time this would have left users vulnerable to double-spending was the atypical March 2013 fork.</a:t>
            </a:r>
          </a:p>
          <a:p>
            <a:pPr marL="1147852" lvl="2" indent="-181240">
              <a:buFont typeface="Arial" panose="020B0604020202020204" pitchFamily="34" charset="0"/>
              <a:buChar char="•"/>
            </a:pPr>
            <a:r>
              <a:rPr lang="en-US" sz="1300" dirty="0"/>
              <a:t>For very large transactions, coin owners might want to wait for a larger number of “block confirmations” and most wallet software now says more precisely that a transaction is “confirmed by </a:t>
            </a:r>
            <a:r>
              <a:rPr lang="en-US" sz="1300" i="1" dirty="0"/>
              <a:t>n </a:t>
            </a:r>
            <a:r>
              <a:rPr lang="en-US" sz="1300" dirty="0"/>
              <a:t>blocks” to enable users to decide for themselves if more confirmation is needed.</a:t>
            </a:r>
          </a:p>
          <a:p>
            <a:pPr marL="1147852" lvl="2" indent="-181240">
              <a:buFont typeface="Arial" panose="020B0604020202020204" pitchFamily="34" charset="0"/>
              <a:buChar char="•"/>
            </a:pPr>
            <a:r>
              <a:rPr lang="en-US" sz="1300" dirty="0"/>
              <a:t>For relatively small transactions (like buying coffee), users might be fine with a shorter confirmation period such as one or even zero blocks. Even with only 1 confirmation (accepting a transaction once it is included in the most recent block in the chain) the risk of losing it to a reorganization is low (1-2%) and even then it will probably be re-included after the reorganization occurs.</a:t>
            </a:r>
          </a:p>
          <a:p>
            <a:pPr marL="1147852" lvl="2" indent="-181240">
              <a:buFont typeface="Arial" panose="020B0604020202020204" pitchFamily="34" charset="0"/>
              <a:buChar char="•"/>
            </a:pPr>
            <a:r>
              <a:rPr lang="en-US" sz="1300" dirty="0" err="1"/>
              <a:t>Cryptoexchanges</a:t>
            </a:r>
            <a:r>
              <a:rPr lang="en-US" sz="1300" dirty="0"/>
              <a:t> normally require at least 3 confirmations to confirm a transaction</a:t>
            </a:r>
          </a:p>
        </p:txBody>
      </p:sp>
      <p:sp>
        <p:nvSpPr>
          <p:cNvPr id="4" name="Slide Number Placeholder 3"/>
          <p:cNvSpPr>
            <a:spLocks noGrp="1"/>
          </p:cNvSpPr>
          <p:nvPr>
            <p:ph type="sldNum" sz="quarter" idx="10"/>
          </p:nvPr>
        </p:nvSpPr>
        <p:spPr/>
        <p:txBody>
          <a:bodyPr/>
          <a:lstStyle/>
          <a:p>
            <a:fld id="{942793C7-65A8-463F-B7FE-614885B150DE}" type="slidenum">
              <a:rPr lang="en-GB" smtClean="0"/>
              <a:t>81</a:t>
            </a:fld>
            <a:endParaRPr lang="en-GB"/>
          </a:p>
        </p:txBody>
      </p:sp>
    </p:spTree>
    <p:extLst>
      <p:ext uri="{BB962C8B-B14F-4D97-AF65-F5344CB8AC3E}">
        <p14:creationId xmlns:p14="http://schemas.microsoft.com/office/powerpoint/2010/main" val="322172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Blockgeeks</a:t>
            </a:r>
            <a:r>
              <a:rPr lang="en-US" sz="1300" dirty="0"/>
              <a:t>, </a:t>
            </a:r>
            <a:r>
              <a:rPr lang="en-US" sz="1300" dirty="0" err="1"/>
              <a:t>Keepingstock</a:t>
            </a:r>
            <a:endParaRPr lang="en-US" sz="1300" dirty="0"/>
          </a:p>
          <a:p>
            <a:pPr fontAlgn="base"/>
            <a:endParaRPr lang="en-US" sz="1300" dirty="0"/>
          </a:p>
          <a:p>
            <a:pPr marL="181240" indent="-181240" defTabSz="966612" fontAlgn="base">
              <a:buFont typeface="Arial" panose="020B0604020202020204" pitchFamily="34" charset="0"/>
              <a:buChar char="•"/>
              <a:defRPr/>
            </a:pPr>
            <a:r>
              <a:rPr lang="en-US" dirty="0" smtClean="0"/>
              <a:t>The concept is to use </a:t>
            </a:r>
            <a:r>
              <a:rPr lang="en-US" b="1" dirty="0" smtClean="0"/>
              <a:t>resources</a:t>
            </a:r>
            <a:r>
              <a:rPr lang="en-US" dirty="0" smtClean="0"/>
              <a:t> instead of </a:t>
            </a:r>
            <a:r>
              <a:rPr lang="en-US" b="1" dirty="0" smtClean="0"/>
              <a:t>identities</a:t>
            </a:r>
            <a:r>
              <a:rPr lang="en-US" b="0" dirty="0" smtClean="0"/>
              <a:t> – makes attacks like </a:t>
            </a:r>
            <a:r>
              <a:rPr lang="en-US" b="0" dirty="0" err="1" smtClean="0"/>
              <a:t>DoS</a:t>
            </a:r>
            <a:r>
              <a:rPr lang="en-US" b="0" dirty="0" smtClean="0"/>
              <a:t> or Double</a:t>
            </a:r>
            <a:r>
              <a:rPr lang="en-US" b="0" baseline="0" dirty="0" smtClean="0"/>
              <a:t> Spending very expensive to do</a:t>
            </a:r>
            <a:endParaRPr lang="en-US" sz="1300" dirty="0"/>
          </a:p>
          <a:p>
            <a:pPr marL="181240" indent="-181240" fontAlgn="base">
              <a:buFont typeface="Arial" panose="020B0604020202020204" pitchFamily="34" charset="0"/>
              <a:buChar char="•"/>
            </a:pPr>
            <a:r>
              <a:rPr lang="en-US" sz="1300" dirty="0"/>
              <a:t>PoW is the requirement to define an expensive computer calculation, also called mining</a:t>
            </a:r>
          </a:p>
          <a:p>
            <a:pPr marL="664546" lvl="1" indent="-181240" fontAlgn="base">
              <a:buFont typeface="Arial" panose="020B0604020202020204" pitchFamily="34" charset="0"/>
              <a:buChar char="•"/>
            </a:pPr>
            <a:r>
              <a:rPr lang="en-US" sz="1300" dirty="0"/>
              <a:t>Mining in Bitcoin requires miners to verify incoming transactions, create a block, find a valid nonce, broadcast the block, and earn a profit in bitcoins.</a:t>
            </a:r>
            <a:endParaRPr lang="en-US" dirty="0" smtClean="0">
              <a:effectLst/>
            </a:endParaRPr>
          </a:p>
          <a:p>
            <a:pPr marL="664546" lvl="1" indent="-181240" fontAlgn="base">
              <a:buFont typeface="Arial" panose="020B0604020202020204" pitchFamily="34" charset="0"/>
              <a:buChar char="•"/>
            </a:pPr>
            <a:r>
              <a:rPr lang="en-US" sz="1300" dirty="0"/>
              <a:t>Miners are primarily motivated to maintain the network, or execute the Proof-of-Work consensus mechanism and bring new bitcoin into circulation, by earning profit. Miners only earn a profit from mining when the revenues from the block reward and the transaction fees are greater than the fixed and variable costs of mining.</a:t>
            </a:r>
          </a:p>
          <a:p>
            <a:pPr marL="181240" indent="-181240" fontAlgn="base">
              <a:buFont typeface="Arial" panose="020B0604020202020204" pitchFamily="34" charset="0"/>
              <a:buChar char="•"/>
            </a:pPr>
            <a:r>
              <a:rPr lang="en-US" sz="1300" dirty="0"/>
              <a:t>A reward is given to the first miner who solves each block problem (although more complicated)</a:t>
            </a:r>
          </a:p>
          <a:p>
            <a:pPr marL="181240" indent="-181240" fontAlgn="base">
              <a:buFont typeface="Arial" panose="020B0604020202020204" pitchFamily="34" charset="0"/>
              <a:buChar char="•"/>
            </a:pPr>
            <a:r>
              <a:rPr lang="en-US" sz="1300" dirty="0"/>
              <a:t>Network miners compete to be the first to find a solution for the mathematical problem.</a:t>
            </a:r>
          </a:p>
          <a:p>
            <a:pPr marL="181240" indent="-181240" fontAlgn="base">
              <a:buFont typeface="Arial" panose="020B0604020202020204" pitchFamily="34" charset="0"/>
              <a:buChar char="•"/>
            </a:pPr>
            <a:endParaRPr lang="en-US" sz="1300" dirty="0"/>
          </a:p>
          <a:p>
            <a:pPr marL="181240" indent="-181240" fontAlgn="base">
              <a:buFont typeface="Arial" panose="020B0604020202020204" pitchFamily="34" charset="0"/>
              <a:buChar char="•"/>
            </a:pPr>
            <a:r>
              <a:rPr lang="en-US" sz="1300" dirty="0"/>
              <a:t>Some of the challenges Satoshi overcame using blockchain and Proof-of-Work are:</a:t>
            </a:r>
            <a:endParaRPr lang="en-US" dirty="0" smtClean="0">
              <a:effectLst/>
            </a:endParaRPr>
          </a:p>
          <a:p>
            <a:pPr marL="664546" lvl="1" indent="-181240" fontAlgn="base">
              <a:buFont typeface="Arial" panose="020B0604020202020204" pitchFamily="34" charset="0"/>
              <a:buChar char="•"/>
            </a:pPr>
            <a:r>
              <a:rPr lang="en-US" sz="1300" dirty="0"/>
              <a:t>The difficulty to ensure every Bitcoin node holds a consistent version of the transaction history</a:t>
            </a:r>
            <a:endParaRPr lang="en-US" dirty="0" smtClean="0">
              <a:effectLst/>
            </a:endParaRPr>
          </a:p>
          <a:p>
            <a:pPr marL="664546" lvl="1" indent="-181240" fontAlgn="base">
              <a:buFont typeface="Arial" panose="020B0604020202020204" pitchFamily="34" charset="0"/>
              <a:buChar char="•"/>
            </a:pPr>
            <a:r>
              <a:rPr lang="en-US" sz="1300" dirty="0"/>
              <a:t>The difficulty to identify malicious actors</a:t>
            </a:r>
            <a:endParaRPr lang="en-US" dirty="0" smtClean="0">
              <a:effectLst/>
            </a:endParaRPr>
          </a:p>
          <a:p>
            <a:pPr marL="664546" lvl="1" indent="-181240" fontAlgn="base">
              <a:buFont typeface="Arial" panose="020B0604020202020204" pitchFamily="34" charset="0"/>
              <a:buChar char="•"/>
            </a:pPr>
            <a:r>
              <a:rPr lang="en-US" sz="1300" dirty="0"/>
              <a:t>These conditions may normally allow a node to conduct a </a:t>
            </a:r>
            <a:r>
              <a:rPr lang="en-US" sz="1300" b="1" dirty="0"/>
              <a:t>Double Spend Attack</a:t>
            </a:r>
            <a:r>
              <a:rPr lang="en-US" sz="1300" dirty="0"/>
              <a:t>, in which the one spends the same funds more than once by tricking parts of the network to believe different versions of the transaction history.</a:t>
            </a:r>
          </a:p>
          <a:p>
            <a:pPr marL="664546" lvl="1" indent="-181240" defTabSz="966612" fontAlgn="base">
              <a:buFont typeface="Arial" panose="020B0604020202020204" pitchFamily="34" charset="0"/>
              <a:buChar char="•"/>
              <a:defRPr/>
            </a:pPr>
            <a:r>
              <a:rPr lang="en-US" sz="1300" dirty="0"/>
              <a:t>A </a:t>
            </a:r>
            <a:r>
              <a:rPr lang="en-US" sz="1300" b="1" dirty="0"/>
              <a:t>Sybil Attack</a:t>
            </a:r>
            <a:r>
              <a:rPr lang="en-US" sz="1300" dirty="0"/>
              <a:t> is where users create multiple identities for malicious purposes (e.g. casting more votes); Bitcoin employs Proof of Work, where voting power is based on computational power, to make voting expensive</a:t>
            </a:r>
            <a:endParaRPr lang="en-US" dirty="0" smtClean="0"/>
          </a:p>
          <a:p>
            <a:pPr marL="181240" indent="-181240" fontAlgn="base">
              <a:buFont typeface="Arial" panose="020B0604020202020204" pitchFamily="34" charset="0"/>
              <a:buChar char="•"/>
            </a:pPr>
            <a:r>
              <a:rPr lang="en-US" sz="1300" dirty="0"/>
              <a:t>POW is not a new idea, but </a:t>
            </a:r>
            <a:r>
              <a:rPr lang="en-US" sz="1300" b="1" dirty="0"/>
              <a:t>the way Satoshi combined </a:t>
            </a:r>
            <a:r>
              <a:rPr lang="en-US" sz="1300" dirty="0"/>
              <a:t>this and other existing concepts  —  cryptographic signatures, Merkle chains, and P2P networks  —  into a viable distributed consensus system, of which cryptocurrency is the first and basic application, was quite innovative.</a:t>
            </a:r>
          </a:p>
        </p:txBody>
      </p:sp>
      <p:sp>
        <p:nvSpPr>
          <p:cNvPr id="4" name="Slide Number Placeholder 3"/>
          <p:cNvSpPr>
            <a:spLocks noGrp="1"/>
          </p:cNvSpPr>
          <p:nvPr>
            <p:ph type="sldNum" sz="quarter" idx="10"/>
          </p:nvPr>
        </p:nvSpPr>
        <p:spPr/>
        <p:txBody>
          <a:bodyPr/>
          <a:lstStyle/>
          <a:p>
            <a:fld id="{942793C7-65A8-463F-B7FE-614885B150DE}" type="slidenum">
              <a:rPr lang="en-GB" smtClean="0"/>
              <a:t>82</a:t>
            </a:fld>
            <a:endParaRPr lang="en-GB"/>
          </a:p>
        </p:txBody>
      </p:sp>
    </p:spTree>
    <p:extLst>
      <p:ext uri="{BB962C8B-B14F-4D97-AF65-F5344CB8AC3E}">
        <p14:creationId xmlns:p14="http://schemas.microsoft.com/office/powerpoint/2010/main" val="4256865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EdX</a:t>
            </a:r>
            <a:r>
              <a:rPr lang="en-US" sz="1300" dirty="0"/>
              <a:t>, Berkeley University</a:t>
            </a:r>
          </a:p>
          <a:p>
            <a:pPr fontAlgn="base"/>
            <a:endParaRPr lang="en-US" dirty="0" smtClean="0">
              <a:effectLst/>
            </a:endParaRPr>
          </a:p>
          <a:p>
            <a:pPr marL="181240" indent="-181240" fontAlgn="base">
              <a:buFont typeface="Arial" panose="020B0604020202020204" pitchFamily="34" charset="0"/>
              <a:buChar char="•"/>
            </a:pPr>
            <a:r>
              <a:rPr lang="en-US" sz="1300" dirty="0"/>
              <a:t>Bitcoin is robust because it serves the same functions as a bank:</a:t>
            </a:r>
            <a:endParaRPr lang="en-US" dirty="0" smtClean="0">
              <a:effectLst/>
            </a:endParaRPr>
          </a:p>
          <a:p>
            <a:pPr marL="664546" lvl="1" indent="-181240" fontAlgn="base">
              <a:buFont typeface="Arial" panose="020B0604020202020204" pitchFamily="34" charset="0"/>
              <a:buChar char="•"/>
            </a:pPr>
            <a:r>
              <a:rPr lang="en-US" sz="1300" dirty="0"/>
              <a:t>Account management; the Bitcoin protocol gives users a way to create and manage their own identities (account)</a:t>
            </a:r>
            <a:endParaRPr lang="en-US" dirty="0" smtClean="0">
              <a:effectLst/>
            </a:endParaRPr>
          </a:p>
          <a:p>
            <a:pPr marL="664546" lvl="1" indent="-181240" fontAlgn="base">
              <a:buFont typeface="Arial" panose="020B0604020202020204" pitchFamily="34" charset="0"/>
              <a:buChar char="•"/>
            </a:pPr>
            <a:r>
              <a:rPr lang="en-US" sz="1300" dirty="0"/>
              <a:t>Legitimacy; It ensures we are legitimate owners and accessors of our accounts</a:t>
            </a:r>
            <a:endParaRPr lang="en-US" dirty="0" smtClean="0">
              <a:effectLst/>
            </a:endParaRPr>
          </a:p>
          <a:p>
            <a:pPr marL="664546" lvl="1" indent="-181240" fontAlgn="base">
              <a:buFont typeface="Arial" panose="020B0604020202020204" pitchFamily="34" charset="0"/>
              <a:buChar char="•"/>
            </a:pPr>
            <a:r>
              <a:rPr lang="en-US" sz="1300" dirty="0"/>
              <a:t>Record-keeping; It honestly records account balances at each transactions.</a:t>
            </a:r>
            <a:endParaRPr lang="en-US" dirty="0" smtClean="0">
              <a:effectLst/>
            </a:endParaRPr>
          </a:p>
          <a:p>
            <a:pPr marL="181240" indent="-181240" fontAlgn="base">
              <a:buFont typeface="Arial" panose="020B0604020202020204" pitchFamily="34" charset="0"/>
              <a:buChar char="•"/>
            </a:pPr>
            <a:r>
              <a:rPr lang="en-US" sz="1300" dirty="0"/>
              <a:t>Unlike a bank, Bitcoin is decentralized and ensures a high degree of </a:t>
            </a:r>
            <a:r>
              <a:rPr lang="en-US" sz="1300" b="1" dirty="0"/>
              <a:t>privacy</a:t>
            </a:r>
            <a:r>
              <a:rPr lang="en-US" sz="1300" dirty="0"/>
              <a:t> (via </a:t>
            </a:r>
            <a:r>
              <a:rPr lang="en-US" dirty="0" err="1" smtClean="0"/>
              <a:t>pseudonyty</a:t>
            </a:r>
            <a:r>
              <a:rPr lang="en-US" dirty="0" smtClean="0"/>
              <a:t>) </a:t>
            </a:r>
            <a:r>
              <a:rPr lang="en-US" sz="1300" dirty="0"/>
              <a:t>and trust. </a:t>
            </a:r>
            <a:endParaRPr lang="en-US" dirty="0" smtClean="0">
              <a:effectLst/>
            </a:endParaRPr>
          </a:p>
          <a:p>
            <a:pPr marL="664546" lvl="1" indent="-181240" fontAlgn="base">
              <a:buFont typeface="Arial" panose="020B0604020202020204" pitchFamily="34" charset="0"/>
              <a:buChar char="•"/>
            </a:pPr>
            <a:r>
              <a:rPr lang="en-US" sz="1300" b="1" dirty="0"/>
              <a:t>Trust</a:t>
            </a:r>
            <a:r>
              <a:rPr lang="en-US" sz="1300" dirty="0"/>
              <a:t> is built on the blockchain due to a high level of transparency: blockchain is a publicly verifiable ledger, not owned by any entity, and it prevents any single point of failure.</a:t>
            </a:r>
          </a:p>
          <a:p>
            <a:pPr marL="664546" lvl="1" indent="-181240" fontAlgn="base">
              <a:buFont typeface="Arial" panose="020B0604020202020204" pitchFamily="34" charset="0"/>
              <a:buChar char="•"/>
            </a:pPr>
            <a:r>
              <a:rPr lang="en-US" sz="1300" dirty="0"/>
              <a:t>To maintain this trust, we need identity in Bitcoin for authentication and assigning blame. Bitcoin uses </a:t>
            </a:r>
            <a:r>
              <a:rPr lang="en-US" sz="1300" b="1" dirty="0"/>
              <a:t>public keys</a:t>
            </a:r>
            <a:r>
              <a:rPr lang="en-US" sz="1300" dirty="0"/>
              <a:t>,</a:t>
            </a:r>
            <a:r>
              <a:rPr lang="en-US" sz="1300" b="1" dirty="0"/>
              <a:t> </a:t>
            </a:r>
            <a:r>
              <a:rPr lang="en-US" sz="1300" dirty="0"/>
              <a:t>generated from Private keys, to send/receive funds, and </a:t>
            </a:r>
            <a:r>
              <a:rPr lang="en-US" sz="1300" b="1" dirty="0"/>
              <a:t>private keys </a:t>
            </a:r>
            <a:r>
              <a:rPr lang="en-US" sz="1300" dirty="0"/>
              <a:t>to prove ownership of the public key and redeem the sent funds.</a:t>
            </a:r>
          </a:p>
          <a:p>
            <a:pPr marL="664546" lvl="1" indent="-181240" fontAlgn="base">
              <a:buFont typeface="Arial" panose="020B0604020202020204" pitchFamily="34" charset="0"/>
              <a:buChar char="•"/>
            </a:pPr>
            <a:r>
              <a:rPr lang="en-US" sz="1300" b="1" dirty="0"/>
              <a:t>Each individual is responsible </a:t>
            </a:r>
            <a:r>
              <a:rPr lang="en-US" sz="1300" dirty="0"/>
              <a:t>for creating and managing their own private and public keys.</a:t>
            </a:r>
          </a:p>
          <a:p>
            <a:pPr marL="664546" lvl="1" indent="-181240" fontAlgn="base">
              <a:buFont typeface="Arial" panose="020B0604020202020204" pitchFamily="34" charset="0"/>
              <a:buChar char="•"/>
            </a:pPr>
            <a:r>
              <a:rPr lang="en-US" sz="1300" dirty="0"/>
              <a:t>Private keys are randomly generated. The chances of guessing the same private key are very low.</a:t>
            </a:r>
          </a:p>
          <a:p>
            <a:pPr marL="664546" lvl="1" indent="-181240" fontAlgn="base">
              <a:buFont typeface="Arial" panose="020B0604020202020204" pitchFamily="34" charset="0"/>
              <a:buChar char="•"/>
            </a:pPr>
            <a:r>
              <a:rPr lang="en-US" sz="1300" dirty="0"/>
              <a:t>Banks can charge 10,000 USD for a movement of 1,000,000 mm USD (1-2%); in Bitcoin, the fee does not depend on the amount of the transaction itself</a:t>
            </a:r>
            <a:endParaRPr lang="en-US" dirty="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83</a:t>
            </a:fld>
            <a:endParaRPr lang="en-GB"/>
          </a:p>
        </p:txBody>
      </p:sp>
    </p:spTree>
    <p:extLst>
      <p:ext uri="{BB962C8B-B14F-4D97-AF65-F5344CB8AC3E}">
        <p14:creationId xmlns:p14="http://schemas.microsoft.com/office/powerpoint/2010/main" val="1241140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first transaction using Bitcoin to purchase a tangible asset occurred in 2010, when Laszlo </a:t>
            </a:r>
            <a:r>
              <a:rPr lang="en-US" sz="1300" dirty="0" err="1"/>
              <a:t>Hanyecz</a:t>
            </a:r>
            <a:r>
              <a:rPr lang="en-US" sz="1300" dirty="0"/>
              <a:t> exchanged 10,000 bitcoin for $25 worth of pizza. This exchange gave bitcoins real value, a first step towards legitimacy.</a:t>
            </a:r>
          </a:p>
          <a:p>
            <a:endParaRPr lang="en-US" sz="1300" dirty="0"/>
          </a:p>
          <a:p>
            <a:r>
              <a:rPr lang="en-US" sz="1300" dirty="0"/>
              <a:t>(at the change of today, </a:t>
            </a:r>
            <a:r>
              <a:rPr lang="en-US" sz="1300" b="1" dirty="0"/>
              <a:t>55,831,358.17</a:t>
            </a:r>
            <a:r>
              <a:rPr lang="en-US" sz="1300" dirty="0"/>
              <a:t> Euro!)</a:t>
            </a:r>
          </a:p>
          <a:p>
            <a:endParaRPr lang="en-US" sz="1300" dirty="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84</a:t>
            </a:fld>
            <a:endParaRPr lang="en-GB"/>
          </a:p>
        </p:txBody>
      </p:sp>
    </p:spTree>
    <p:extLst>
      <p:ext uri="{BB962C8B-B14F-4D97-AF65-F5344CB8AC3E}">
        <p14:creationId xmlns:p14="http://schemas.microsoft.com/office/powerpoint/2010/main" val="3481017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dealing with criminal issues – kind of side effect of the Cypherpunk ideology.</a:t>
            </a:r>
          </a:p>
          <a:p>
            <a:endParaRPr lang="en-US" dirty="0" smtClean="0"/>
          </a:p>
          <a:p>
            <a:pPr marL="181240" indent="-181240">
              <a:buFont typeface="Arial" panose="020B0604020202020204" pitchFamily="34" charset="0"/>
              <a:buChar char="•"/>
            </a:pPr>
            <a:r>
              <a:rPr lang="en-US" sz="1300" dirty="0"/>
              <a:t>Even with the most impressive technology, it still takes a great amount of time and power to find a block. Mining pools allow miners to join their hash power together so that they will collectively find blocks and collect rewards more often, reducing variance. As a member of a mining pool, your reward is calculated by the number of “shares” you contribute. A share is defined as a near valid block, used to estimate the mining power you contributed. More shares equals more attempts at finding a valid nonce equals a larger slice of the pie.</a:t>
            </a:r>
          </a:p>
          <a:p>
            <a:endParaRPr lang="en-US" sz="1300" dirty="0"/>
          </a:p>
          <a:p>
            <a:pPr lvl="1" fontAlgn="base"/>
            <a:r>
              <a:rPr lang="en-US" sz="1300" dirty="0"/>
              <a:t>One of the current challenges of Bitcoin is that mining is tending towards </a:t>
            </a:r>
            <a:r>
              <a:rPr lang="en-US" sz="1300" b="1" dirty="0"/>
              <a:t>centralization </a:t>
            </a:r>
            <a:r>
              <a:rPr lang="en-US" sz="1300" dirty="0"/>
              <a:t>with the development of ASICs, mining pools, and mining farms. ASICs cost a lot of money, which means only those with access to high volumes of capital can afford them, thereby concentrating the mining power into the hands of a few.</a:t>
            </a:r>
          </a:p>
          <a:p>
            <a:pPr lvl="1" fontAlgn="base"/>
            <a:endParaRPr lang="en-US" dirty="0" smtClean="0">
              <a:effectLst/>
            </a:endParaRPr>
          </a:p>
          <a:p>
            <a:pPr lvl="1" fontAlgn="base"/>
            <a:r>
              <a:rPr lang="en-US" sz="1300" dirty="0"/>
              <a:t>We can get around the ASIC domination by creating a memory-hard or memory-bound puzzle, periodically switching mining puzzles, or replacing Proof of Work by Proof of Useful Work.</a:t>
            </a:r>
          </a:p>
          <a:p>
            <a:pPr lvl="1" fontAlgn="base"/>
            <a:endParaRPr lang="en-US" dirty="0" smtClean="0">
              <a:effectLst/>
            </a:endParaRPr>
          </a:p>
          <a:p>
            <a:pPr lvl="1" fontAlgn="base"/>
            <a:r>
              <a:rPr lang="en-US" sz="1300" dirty="0"/>
              <a:t>While ASIC resistance may decentralize mining and make it a more democratic process, achieving ASIC resistance may also cause disruptions to the mining community that would undermine the network.</a:t>
            </a:r>
          </a:p>
          <a:p>
            <a:pPr lvl="1" fontAlgn="base"/>
            <a:endParaRPr lang="en-US" dirty="0" smtClean="0">
              <a:effectLst/>
            </a:endParaRPr>
          </a:p>
          <a:p>
            <a:pPr lvl="1" fontAlgn="base"/>
            <a:r>
              <a:rPr lang="en-US" sz="1300" dirty="0"/>
              <a:t>Real changes are implemented in Bitcoin via hard or soft forks. Hard forks result from a new protocol that does things not allowed in the old protocol. In a soft fork, the rules of the protocol are only restrained. A soft fork is backwards compatible but not forwards compatible.</a:t>
            </a:r>
            <a:endParaRPr lang="en-US" dirty="0" smtClean="0">
              <a:effectLst/>
            </a:endParaRPr>
          </a:p>
          <a:p>
            <a:endParaRPr lang="en-US" dirty="0" smtClean="0"/>
          </a:p>
          <a:p>
            <a:r>
              <a:rPr lang="en-US" dirty="0" smtClean="0"/>
              <a:t>Bitcoin uses up to 57 </a:t>
            </a:r>
            <a:r>
              <a:rPr lang="en-US" dirty="0" err="1" smtClean="0"/>
              <a:t>TWh</a:t>
            </a:r>
            <a:r>
              <a:rPr lang="en-US" dirty="0" smtClean="0"/>
              <a:t> per year, enough to power more than 5 million US households.</a:t>
            </a:r>
          </a:p>
          <a:p>
            <a:r>
              <a:rPr lang="en-US" dirty="0" smtClean="0"/>
              <a:t>Certainly, printing paper money and coins has more worldwide impact</a:t>
            </a:r>
            <a:r>
              <a:rPr lang="en-US" baseline="0" dirty="0" smtClean="0"/>
              <a:t> – think about mining zinc</a:t>
            </a:r>
          </a:p>
          <a:p>
            <a:endParaRPr lang="en-US" baseline="0" dirty="0" smtClean="0"/>
          </a:p>
          <a:p>
            <a:r>
              <a:rPr lang="en-US" dirty="0" smtClean="0"/>
              <a:t>Transaction fees have reached 55 USD, making</a:t>
            </a:r>
            <a:r>
              <a:rPr lang="en-US" baseline="0" dirty="0" smtClean="0"/>
              <a:t> everyday purchases impractical.</a:t>
            </a:r>
          </a:p>
          <a:p>
            <a:endParaRPr lang="en-US" baseline="0" dirty="0" smtClean="0"/>
          </a:p>
          <a:p>
            <a:r>
              <a:rPr lang="en-US" dirty="0" smtClean="0"/>
              <a:t>Sources:</a:t>
            </a:r>
          </a:p>
          <a:p>
            <a:r>
              <a:rPr lang="en-US" dirty="0" smtClean="0"/>
              <a:t>https://money.cnn.com/2017/12/07/technology/bitcoin-energy-environment/index.html</a:t>
            </a:r>
          </a:p>
          <a:p>
            <a:r>
              <a:rPr lang="en-US" dirty="0" smtClean="0"/>
              <a:t>The Register</a:t>
            </a:r>
          </a:p>
          <a:p>
            <a:r>
              <a:rPr lang="en-US" dirty="0" smtClean="0"/>
              <a:t>https://digiconomist.net/bitcoin-energy-consumption</a:t>
            </a:r>
          </a:p>
          <a:p>
            <a:r>
              <a:rPr lang="en-US" dirty="0" smtClean="0"/>
              <a:t>https://qz.com/1204840/iceland-will-use-more-electricity-mining-bitcoins-than-powering-homes/</a:t>
            </a:r>
          </a:p>
        </p:txBody>
      </p:sp>
      <p:sp>
        <p:nvSpPr>
          <p:cNvPr id="4" name="Slide Number Placeholder 3"/>
          <p:cNvSpPr>
            <a:spLocks noGrp="1"/>
          </p:cNvSpPr>
          <p:nvPr>
            <p:ph type="sldNum" sz="quarter" idx="10"/>
          </p:nvPr>
        </p:nvSpPr>
        <p:spPr/>
        <p:txBody>
          <a:bodyPr/>
          <a:lstStyle/>
          <a:p>
            <a:fld id="{942793C7-65A8-463F-B7FE-614885B150DE}" type="slidenum">
              <a:rPr lang="en-GB" smtClean="0"/>
              <a:t>85</a:t>
            </a:fld>
            <a:endParaRPr lang="en-GB"/>
          </a:p>
        </p:txBody>
      </p:sp>
    </p:spTree>
    <p:extLst>
      <p:ext uri="{BB962C8B-B14F-4D97-AF65-F5344CB8AC3E}">
        <p14:creationId xmlns:p14="http://schemas.microsoft.com/office/powerpoint/2010/main" val="25891432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vedetails.com/vulnerability-list.php?vendor_id=12094&amp;product_id=&amp;version_id=&amp;page=1&amp;hasexp=0&amp;opdos=0&amp;opec=0&amp;opov=0&amp;opcsrf=0&amp;opgpriv=0&amp;opsqli=0&amp;opxss=0&amp;opdirt=0&amp;opmemc=0&amp;ophttprs=0&amp;opbyp=0&amp;opfileinc=0&amp;opginf=0&amp;cvssscoremin=0&amp;cvssscoremax=0&amp;year=0&amp;month=0&amp;cweid=0&amp;order=1&amp;trc=0&amp;sha=02bb04436da122c2c495300fcd2c941b9e4a7d6f</a:t>
            </a:r>
          </a:p>
          <a:p>
            <a:endParaRPr lang="en-GB" dirty="0" smtClean="0"/>
          </a:p>
          <a:p>
            <a:r>
              <a:rPr lang="en-GB" dirty="0" smtClean="0"/>
              <a:t>https://en.bitcoin.it/wiki/Weaknesses</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86</a:t>
            </a:fld>
            <a:endParaRPr lang="en-GB"/>
          </a:p>
        </p:txBody>
      </p:sp>
    </p:spTree>
    <p:extLst>
      <p:ext uri="{BB962C8B-B14F-4D97-AF65-F5344CB8AC3E}">
        <p14:creationId xmlns:p14="http://schemas.microsoft.com/office/powerpoint/2010/main" val="357257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understand the basic of blockchains as compared to other traditional (both centralized and distributed) technologies such as relational databases,</a:t>
            </a:r>
            <a:r>
              <a:rPr lang="en-GB" baseline="0" dirty="0" smtClean="0"/>
              <a:t> PKI, and </a:t>
            </a:r>
            <a:r>
              <a:rPr lang="en-GB" dirty="0" smtClean="0"/>
              <a:t>identity management systems.</a:t>
            </a:r>
          </a:p>
          <a:p>
            <a:pPr marL="664546" lvl="1" indent="-181240">
              <a:buFont typeface="Arial" panose="020B0604020202020204" pitchFamily="34" charset="0"/>
              <a:buChar char="•"/>
            </a:pPr>
            <a:r>
              <a:rPr lang="en-GB" dirty="0" smtClean="0"/>
              <a:t>There will be some hand waving due to time constraints</a:t>
            </a:r>
          </a:p>
          <a:p>
            <a:pPr marL="181240" indent="-181240" defTabSz="966612">
              <a:buFont typeface="Arial" panose="020B0604020202020204" pitchFamily="34" charset="0"/>
              <a:buChar char="•"/>
              <a:defRPr/>
            </a:pPr>
            <a:r>
              <a:rPr lang="en-GB" dirty="0" smtClean="0"/>
              <a:t>make the audience</a:t>
            </a:r>
            <a:r>
              <a:rPr lang="en-GB" baseline="0" dirty="0" smtClean="0"/>
              <a:t> </a:t>
            </a:r>
            <a:r>
              <a:rPr lang="en-GB" dirty="0" smtClean="0"/>
              <a:t>able to answer the excessive counter-critiques, such as that there is no good use for blockchains at all. This is obviously not true and there are very good examples of successful projects, from which we can learn the essentials.</a:t>
            </a:r>
          </a:p>
          <a:p>
            <a:pPr marL="181240" indent="-181240">
              <a:buFont typeface="Arial" panose="020B0604020202020204" pitchFamily="34" charset="0"/>
              <a:buChar char="•"/>
            </a:pPr>
            <a:r>
              <a:rPr lang="en-GB" dirty="0" smtClean="0"/>
              <a:t>identify the characteristics of a potentially successful blockchain project, versus one that should be tackled with "traditional" technology.</a:t>
            </a:r>
          </a:p>
          <a:p>
            <a:pPr marL="181240" indent="-181240">
              <a:buFont typeface="Arial" panose="020B0604020202020204" pitchFamily="34" charset="0"/>
              <a:buChar char="•"/>
            </a:pPr>
            <a:r>
              <a:rPr lang="en-GB" dirty="0" smtClean="0"/>
              <a:t>what are the main factors that tell an initiative is or is not a good candidate for a blockchain project, and how to find a topic which may be a good candidate within your organization.</a:t>
            </a:r>
          </a:p>
        </p:txBody>
      </p:sp>
      <p:sp>
        <p:nvSpPr>
          <p:cNvPr id="4" name="Slide Number Placeholder 3"/>
          <p:cNvSpPr>
            <a:spLocks noGrp="1"/>
          </p:cNvSpPr>
          <p:nvPr>
            <p:ph type="sldNum" sz="quarter" idx="10"/>
          </p:nvPr>
        </p:nvSpPr>
        <p:spPr/>
        <p:txBody>
          <a:bodyPr/>
          <a:lstStyle/>
          <a:p>
            <a:fld id="{942793C7-65A8-463F-B7FE-614885B150DE}" type="slidenum">
              <a:rPr lang="en-GB" smtClean="0"/>
              <a:t>10</a:t>
            </a:fld>
            <a:endParaRPr lang="en-GB"/>
          </a:p>
        </p:txBody>
      </p:sp>
    </p:spTree>
    <p:extLst>
      <p:ext uri="{BB962C8B-B14F-4D97-AF65-F5344CB8AC3E}">
        <p14:creationId xmlns:p14="http://schemas.microsoft.com/office/powerpoint/2010/main" val="28442178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https://medium.com/@sunflora98/utxo-vs-account-balance-model-5e6470f4e0cf</a:t>
            </a:r>
          </a:p>
          <a:p>
            <a:r>
              <a:rPr lang="en-US" sz="1300" dirty="0"/>
              <a:t>Berkeley / </a:t>
            </a:r>
            <a:r>
              <a:rPr lang="en-US" sz="1300" dirty="0" err="1"/>
              <a:t>EdX</a:t>
            </a:r>
            <a:endParaRPr lang="en-US" sz="1300" dirty="0"/>
          </a:p>
          <a:p>
            <a:endParaRPr lang="en-US" sz="1300" dirty="0"/>
          </a:p>
          <a:p>
            <a:pPr defTabSz="966612">
              <a:defRPr/>
            </a:pPr>
            <a:r>
              <a:rPr lang="en-US" sz="1300" dirty="0"/>
              <a:t>Ethereum is a platform designed to execute arbitrary code called “smart contracts”. Users pay for code execution using </a:t>
            </a:r>
            <a:r>
              <a:rPr lang="en-US" sz="1300" dirty="0" err="1"/>
              <a:t>Ethereum’s</a:t>
            </a:r>
            <a:r>
              <a:rPr lang="en-US" sz="1300" dirty="0"/>
              <a:t> internal token, called ether.</a:t>
            </a:r>
          </a:p>
          <a:p>
            <a:pPr defTabSz="966612">
              <a:defRPr/>
            </a:pPr>
            <a:endParaRPr lang="en-US" sz="1300" dirty="0"/>
          </a:p>
          <a:p>
            <a:pPr marL="181240" indent="-181240">
              <a:buFont typeface="Arial" panose="020B0604020202020204" pitchFamily="34" charset="0"/>
              <a:buChar char="•"/>
            </a:pPr>
            <a:r>
              <a:rPr lang="en-US" sz="1300" dirty="0"/>
              <a:t>Alice gains 5 ethers through mining. It is recorded in the system that Alice has 5 ethers.</a:t>
            </a:r>
          </a:p>
          <a:p>
            <a:pPr marL="181240" indent="-181240">
              <a:buFont typeface="Arial" panose="020B0604020202020204" pitchFamily="34" charset="0"/>
              <a:buChar char="•"/>
            </a:pPr>
            <a:r>
              <a:rPr lang="en-US" sz="1300" dirty="0"/>
              <a:t>Alice wants to give Bob 1 ether, so the system will first deduct 1 ether from Alice’s account, so Alice now has 4 ethers.</a:t>
            </a:r>
          </a:p>
          <a:p>
            <a:pPr marL="181240" indent="-181240">
              <a:buFont typeface="Arial" panose="020B0604020202020204" pitchFamily="34" charset="0"/>
              <a:buChar char="•"/>
            </a:pPr>
            <a:r>
              <a:rPr lang="en-US" sz="1300" dirty="0"/>
              <a:t>The system then increases Bob’s account by 1 ether. The system knows that Bob has 2 ethers to begin with, therefore Bob’s balance is increased to 3 ethers.</a:t>
            </a:r>
          </a:p>
          <a:p>
            <a:endParaRPr lang="en-US" dirty="0" smtClean="0"/>
          </a:p>
          <a:p>
            <a:r>
              <a:rPr lang="en-US" dirty="0" smtClean="0"/>
              <a:t>Analogy is with a bank, which keeps track of how much you spend and verifies your balance</a:t>
            </a:r>
            <a:r>
              <a:rPr lang="en-US" baseline="0" dirty="0" smtClean="0"/>
              <a:t> before approving the transaction.</a:t>
            </a:r>
          </a:p>
          <a:p>
            <a:endParaRPr lang="en-US" dirty="0" smtClean="0"/>
          </a:p>
          <a:p>
            <a:pPr marL="181240" indent="-181240" defTabSz="966612">
              <a:buFont typeface="Arial" panose="020B0604020202020204" pitchFamily="34" charset="0"/>
              <a:buChar char="•"/>
              <a:defRPr/>
            </a:pPr>
            <a:r>
              <a:rPr lang="en-US" sz="1300" dirty="0"/>
              <a:t>One drawback for the Account/Balance Model is the exposure to double spending attacks (there are mitigation mechanisms to prevent it)</a:t>
            </a:r>
            <a:endParaRPr lang="en-US" dirty="0" smtClean="0"/>
          </a:p>
          <a:p>
            <a:pPr marL="181240" indent="-181240">
              <a:buFont typeface="Arial" panose="020B0604020202020204" pitchFamily="34" charset="0"/>
              <a:buChar char="•"/>
            </a:pPr>
            <a:r>
              <a:rPr lang="en-US" sz="1300" dirty="0"/>
              <a:t>Simplicity — Ethereum opted for a more intuitive model for the benefit of developers of complex smart contracts, especially those that require state information or involve multiple parties. An example is a smart contract that keeps track of states to perform different tasks based on them. UTXO’s stateless model would force transactions to include state information, and this unnecessarily complicates the design of the contracts.</a:t>
            </a:r>
          </a:p>
          <a:p>
            <a:pPr marL="181240" indent="-181240">
              <a:buFont typeface="Arial" panose="020B0604020202020204" pitchFamily="34" charset="0"/>
              <a:buChar char="•"/>
            </a:pPr>
            <a:r>
              <a:rPr lang="en-US" sz="1300" dirty="0"/>
              <a:t>Efficiency — In addition to simplicity, the Account/Balance Model is more efficient, as each transaction only needs to validate that the sending account has enough balance to pay for the transaction.</a:t>
            </a:r>
          </a:p>
          <a:p>
            <a:pPr marL="181240" indent="-181240">
              <a:buFont typeface="Arial" panose="020B0604020202020204" pitchFamily="34" charset="0"/>
              <a:buChar char="•"/>
            </a:pPr>
            <a:r>
              <a:rPr lang="en-US" sz="1300" dirty="0"/>
              <a:t>Like most things in computer architecture, both models have trade-offs. Some blockchains, notably </a:t>
            </a:r>
            <a:r>
              <a:rPr lang="en-US" sz="1300" b="1" dirty="0"/>
              <a:t>Hyperledger</a:t>
            </a:r>
            <a:r>
              <a:rPr lang="en-US" sz="1300" dirty="0"/>
              <a:t>, adopts UTXO because they can benefit from the innovation derived from the Bitcoin blockchain.</a:t>
            </a:r>
          </a:p>
          <a:p>
            <a:pPr marL="181240" indent="-181240" defTabSz="966612">
              <a:buFont typeface="Arial" panose="020B0604020202020204" pitchFamily="34" charset="0"/>
              <a:buChar char="•"/>
              <a:defRPr/>
            </a:pPr>
            <a:r>
              <a:rPr lang="en-US" sz="1300" dirty="0"/>
              <a:t>With </a:t>
            </a:r>
            <a:r>
              <a:rPr lang="en-US" sz="1300" dirty="0" err="1"/>
              <a:t>Ethereum’s</a:t>
            </a:r>
            <a:r>
              <a:rPr lang="en-US" sz="1300" dirty="0"/>
              <a:t> introduction, Distributed Autonomous Organizations (DAOs), programs on the Ethereum blockchain that create a distributed government, gained popularity. “The DAO” was a decentralized Venture Capital DAO that suffered a $120 M hack in 2016.</a:t>
            </a:r>
            <a:r>
              <a:rPr lang="en-US" dirty="0" smtClean="0"/>
              <a:t> </a:t>
            </a:r>
            <a:r>
              <a:rPr lang="en-US" sz="1300" dirty="0"/>
              <a:t>Disagreement about whether to roll back the history of transactions to before the hack led to two versions of Ethereum. Ethereum(the main chain) rewound the transaction history to before the hack, whereas Ethereum Classic continued the original chain despite the hack.</a:t>
            </a:r>
          </a:p>
          <a:p>
            <a:pPr marL="181240" indent="-181240">
              <a:buFont typeface="Arial" panose="020B0604020202020204" pitchFamily="34" charset="0"/>
              <a:buChar char="•"/>
            </a:pPr>
            <a:endParaRPr lang="en-US"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87</a:t>
            </a:fld>
            <a:endParaRPr lang="en-GB"/>
          </a:p>
        </p:txBody>
      </p:sp>
    </p:spTree>
    <p:extLst>
      <p:ext uri="{BB962C8B-B14F-4D97-AF65-F5344CB8AC3E}">
        <p14:creationId xmlns:p14="http://schemas.microsoft.com/office/powerpoint/2010/main" val="3194226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Consensus Mechanisms: Proof of Stake</a:t>
            </a:r>
          </a:p>
          <a:p>
            <a:endParaRPr lang="en-GB" sz="1300" dirty="0"/>
          </a:p>
          <a:p>
            <a:r>
              <a:rPr lang="en-US" sz="1300" dirty="0"/>
              <a:t>Proof of stake is a different way to validate transactions based and achieve the distributed consensus.  It is still an algorithm, and the purpose is the same of the proof of work, but the process to reach the goal is quite different.</a:t>
            </a:r>
          </a:p>
          <a:p>
            <a:endParaRPr lang="en-US" sz="1300" dirty="0"/>
          </a:p>
          <a:p>
            <a:pPr marL="181240" indent="-181240">
              <a:buFont typeface="Arial" panose="020B0604020202020204" pitchFamily="34" charset="0"/>
              <a:buChar char="•"/>
            </a:pPr>
            <a:r>
              <a:rPr lang="en-US" sz="1300" dirty="0"/>
              <a:t>Unlike the proof-of-Work, where the algorithm rewards miners who solve mathematical problems with the goal of validating transactions and creating new blocks, with the proof of stake, the creator of a new block is chosen in a deterministic way, depending on its wealth, also defined as stake.</a:t>
            </a:r>
          </a:p>
          <a:p>
            <a:pPr marL="181240" indent="-181240">
              <a:buFont typeface="Arial" panose="020B0604020202020204" pitchFamily="34" charset="0"/>
              <a:buChar char="•"/>
            </a:pPr>
            <a:r>
              <a:rPr lang="en-US" sz="1300" dirty="0"/>
              <a:t>Also, all the digital currencies are previously created in the beginning, and their number never changes.  This means that in the </a:t>
            </a:r>
            <a:r>
              <a:rPr lang="en-US" sz="1300" dirty="0" err="1"/>
              <a:t>PoS</a:t>
            </a:r>
            <a:r>
              <a:rPr lang="en-US" sz="1300" dirty="0"/>
              <a:t> system there is no block reward, so, the miners take the transaction fees.  This is why, in fact, in this </a:t>
            </a:r>
            <a:r>
              <a:rPr lang="en-US" sz="1300" dirty="0" err="1"/>
              <a:t>PoS</a:t>
            </a:r>
            <a:r>
              <a:rPr lang="en-US" sz="1300" dirty="0"/>
              <a:t> system miners are called forgers, instead.  In Proof-of-Stake, forgers are always those who own the coins minted.  There may be other </a:t>
            </a:r>
            <a:r>
              <a:rPr lang="en-US" sz="1300" dirty="0" err="1"/>
              <a:t>PoS</a:t>
            </a:r>
            <a:r>
              <a:rPr lang="en-US" sz="1300" dirty="0"/>
              <a:t> models where the priority scheme for getting inducted into the validator pool itself is different.  Validators get a reward (somewhere around 2-15%)</a:t>
            </a:r>
          </a:p>
          <a:p>
            <a:pPr marL="181240" indent="-181240">
              <a:buFont typeface="Arial" panose="020B0604020202020204" pitchFamily="34" charset="0"/>
              <a:buChar char="•"/>
            </a:pPr>
            <a:r>
              <a:rPr lang="en-GB" sz="1300" dirty="0"/>
              <a:t>The idea is that Proof of work is expensive, likely to result in future scalability and security issues and not necessarily appropriate outside of financial transactions, as a transaction processing fee is used as an incentive for participants.  Proof of stake has been mooted as a more widely appropriate solution, as the enforcement costs are lower, and compromise is considered to be more difficult (this is debated, as </a:t>
            </a:r>
            <a:r>
              <a:rPr lang="en-US" sz="1300" dirty="0"/>
              <a:t>the underlying </a:t>
            </a:r>
            <a:r>
              <a:rPr lang="en-US" sz="1300" dirty="0" err="1"/>
              <a:t>PoS</a:t>
            </a:r>
            <a:r>
              <a:rPr lang="en-US" sz="1300" dirty="0"/>
              <a:t> algorithm must be as bulletproof as possible because, without especially penalties, a proof of stake-based network could be cheaper to attack)</a:t>
            </a:r>
            <a:r>
              <a:rPr lang="en-GB" sz="1300" dirty="0"/>
              <a:t>. Proof of stake has the benefit of determining eligibility to participate in the blockchain consensus, as well as reducing risk of "split"— where two or more parties claim to be the source of truth.</a:t>
            </a:r>
            <a:endParaRPr lang="en-GB" dirty="0" smtClean="0">
              <a:effectLst/>
            </a:endParaRPr>
          </a:p>
          <a:p>
            <a:pPr marL="181240" indent="-181240">
              <a:buFont typeface="Arial" panose="020B0604020202020204" pitchFamily="34" charset="0"/>
              <a:buChar char="•"/>
            </a:pPr>
            <a:endParaRPr lang="en-GB" sz="1300" dirty="0"/>
          </a:p>
          <a:p>
            <a:r>
              <a:rPr lang="en-GB" sz="1300" dirty="0"/>
              <a:t>In Ethereum the winner team is the initial one.  There is no equivocating about who decides.</a:t>
            </a:r>
          </a:p>
          <a:p>
            <a:pPr marL="181240" indent="-181240">
              <a:buFont typeface="Arial" panose="020B0604020202020204" pitchFamily="34" charset="0"/>
              <a:buChar char="•"/>
            </a:pPr>
            <a:endParaRPr lang="en-GB" sz="1300" dirty="0"/>
          </a:p>
          <a:p>
            <a:pPr marL="181240" indent="-181240">
              <a:buFont typeface="Arial" panose="020B0604020202020204" pitchFamily="34" charset="0"/>
              <a:buChar char="•"/>
            </a:pPr>
            <a:r>
              <a:rPr lang="en-GB" sz="1300" dirty="0"/>
              <a:t>Security leaders must understand the benefits of proposed blockchain proof systems, whether proof of work or a proof of stake variant, and must understand the risks of the particular proofing system being proposed, as this will be the key determinant of blockchain integrity.</a:t>
            </a: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88</a:t>
            </a:fld>
            <a:endParaRPr lang="en-GB"/>
          </a:p>
        </p:txBody>
      </p:sp>
    </p:spTree>
    <p:extLst>
      <p:ext uri="{BB962C8B-B14F-4D97-AF65-F5344CB8AC3E}">
        <p14:creationId xmlns:p14="http://schemas.microsoft.com/office/powerpoint/2010/main" val="3732349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dirty="0" smtClean="0">
              <a:effectLst/>
            </a:endParaRPr>
          </a:p>
          <a:p>
            <a:r>
              <a:rPr lang="en-GB" sz="1300" dirty="0"/>
              <a:t>Smart Contracts (and Smart Assets)</a:t>
            </a:r>
            <a:endParaRPr lang="en-GB" b="1" dirty="0" smtClean="0">
              <a:effectLst/>
            </a:endParaRPr>
          </a:p>
          <a:p>
            <a:pPr marL="181240" indent="-181240">
              <a:buFont typeface="Arial" panose="020B0604020202020204" pitchFamily="34" charset="0"/>
              <a:buChar char="•"/>
            </a:pPr>
            <a:r>
              <a:rPr lang="en-GB" sz="1300" dirty="0"/>
              <a:t>A smart contract is a set of business logic codified into programmatic form, coupled with a unit of value or a transaction within its scope.</a:t>
            </a:r>
          </a:p>
          <a:p>
            <a:pPr marL="664546" lvl="1" indent="-181240">
              <a:buFont typeface="Arial" panose="020B0604020202020204" pitchFamily="34" charset="0"/>
              <a:buChar char="•"/>
            </a:pPr>
            <a:r>
              <a:rPr lang="en-US" sz="1300" dirty="0"/>
              <a:t>Also called </a:t>
            </a:r>
            <a:r>
              <a:rPr lang="en-US" sz="1300" b="1" dirty="0" err="1"/>
              <a:t>Dapp</a:t>
            </a:r>
            <a:r>
              <a:rPr lang="en-US" sz="1300" dirty="0"/>
              <a:t>, or decentralized application. For example, </a:t>
            </a:r>
            <a:r>
              <a:rPr lang="en-US" sz="1300" dirty="0" err="1"/>
              <a:t>Cryptokitties</a:t>
            </a:r>
            <a:r>
              <a:rPr lang="en-US" sz="1300" dirty="0"/>
              <a:t> (a blockchain-based game that exists on the Ethereum platform where you collect digital cats).</a:t>
            </a:r>
            <a:endParaRPr lang="en-GB" sz="1300" dirty="0"/>
          </a:p>
          <a:p>
            <a:pPr marL="181240" indent="-181240">
              <a:buFont typeface="Arial" panose="020B0604020202020204" pitchFamily="34" charset="0"/>
              <a:buChar char="•"/>
            </a:pPr>
            <a:r>
              <a:rPr lang="en-GB" sz="1300" dirty="0"/>
              <a:t>The essential idea of the smart contract is that the transaction can be verified programmatically via the blockchain, instead of via a central arbiter.</a:t>
            </a:r>
          </a:p>
          <a:p>
            <a:pPr marL="664546" lvl="1" indent="-181240">
              <a:buFont typeface="Arial" panose="020B0604020202020204" pitchFamily="34" charset="0"/>
              <a:buChar char="•"/>
            </a:pPr>
            <a:r>
              <a:rPr lang="en-US" sz="1300" dirty="0"/>
              <a:t>It is intended to digitally facilitate, verify, or enforce the negotiation or performance of a contract, </a:t>
            </a:r>
            <a:r>
              <a:rPr lang="en-GB" dirty="0" smtClean="0"/>
              <a:t>or that make a contractual clause unnecessary.</a:t>
            </a:r>
            <a:endParaRPr lang="en-GB" sz="1300" b="1" dirty="0"/>
          </a:p>
          <a:p>
            <a:pPr marL="664546" lvl="1" indent="-181240">
              <a:buFont typeface="Arial" panose="020B0604020202020204" pitchFamily="34" charset="0"/>
              <a:buChar char="•"/>
            </a:pPr>
            <a:r>
              <a:rPr lang="en-GB" sz="1300" b="1" dirty="0"/>
              <a:t>The contract must be executed for the transaction to complete</a:t>
            </a:r>
            <a:r>
              <a:rPr lang="en-GB" sz="1300" dirty="0"/>
              <a:t>.</a:t>
            </a:r>
          </a:p>
          <a:p>
            <a:pPr marL="664546" lvl="1" indent="-181240">
              <a:buFont typeface="Arial" panose="020B0604020202020204" pitchFamily="34" charset="0"/>
              <a:buChar char="•"/>
            </a:pPr>
            <a:r>
              <a:rPr lang="en-GB" sz="1300" dirty="0"/>
              <a:t>Depending on the goal and structure of the blockchain environment, parties can therefore agree between themselves on </a:t>
            </a:r>
            <a:r>
              <a:rPr lang="en-GB" sz="1300" b="1" dirty="0"/>
              <a:t>how goods and services can be delivered</a:t>
            </a:r>
            <a:r>
              <a:rPr lang="en-GB" sz="1300" dirty="0"/>
              <a:t>, and the terms by which funds can automatically be released (or how penalty charges can be imposed, for that matter).</a:t>
            </a:r>
          </a:p>
          <a:p>
            <a:pPr marL="664546" lvl="1" indent="-181240" defTabSz="966612">
              <a:buFont typeface="Arial" panose="020B0604020202020204" pitchFamily="34" charset="0"/>
              <a:buChar char="•"/>
              <a:defRPr/>
            </a:pPr>
            <a:r>
              <a:rPr lang="en-GB" dirty="0" smtClean="0"/>
              <a:t>Smart contracts usually also have a user interface and often emulate the logic of contractual clauses.</a:t>
            </a:r>
          </a:p>
          <a:p>
            <a:pPr marL="181240" indent="-181240" defTabSz="966612">
              <a:buFont typeface="Arial" panose="020B0604020202020204" pitchFamily="34" charset="0"/>
              <a:buChar char="•"/>
              <a:defRPr/>
            </a:pPr>
            <a:r>
              <a:rPr lang="en-GB" dirty="0" smtClean="0"/>
              <a:t>Proponents of smart contracts claim that many kinds of contractual clauses may thus be made partially or fully self-executing, self-enforcing or both.</a:t>
            </a:r>
          </a:p>
          <a:p>
            <a:pPr marL="181240" indent="-181240" defTabSz="966612">
              <a:buFont typeface="Arial" panose="020B0604020202020204" pitchFamily="34" charset="0"/>
              <a:buChar char="•"/>
              <a:defRPr/>
            </a:pPr>
            <a:r>
              <a:rPr lang="en-GB" dirty="0" smtClean="0"/>
              <a:t>Smart contracts aim to provide security superior to traditional contract law and to reduce other transaction costs associated with contracting.</a:t>
            </a:r>
            <a:endParaRPr lang="en-GB" sz="1300" dirty="0"/>
          </a:p>
          <a:p>
            <a:pPr marL="181240" indent="-181240">
              <a:buFont typeface="Arial" panose="020B0604020202020204" pitchFamily="34" charset="0"/>
              <a:buChar char="•"/>
            </a:pPr>
            <a:r>
              <a:rPr lang="en-GB" sz="1300" dirty="0"/>
              <a:t>The </a:t>
            </a:r>
            <a:r>
              <a:rPr lang="en-GB" sz="1300" b="1" dirty="0"/>
              <a:t>smart asset </a:t>
            </a:r>
            <a:r>
              <a:rPr lang="en-GB" sz="1300" dirty="0"/>
              <a:t>can be viewed as a digital property that has embedded within it a concept of ownership as well as dynamic behaviour, which can be a human, a corporation or another smart asset.</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89</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Like </a:t>
            </a:r>
            <a:r>
              <a:rPr lang="en-US" sz="1300" dirty="0"/>
              <a:t>a box of chocolates, consensus mechanisms come in a number of forms and won’t bring about the same result for every palate, or blockchain network, where they are used.</a:t>
            </a:r>
          </a:p>
          <a:p>
            <a:endParaRPr lang="en-US" sz="1300" dirty="0"/>
          </a:p>
          <a:p>
            <a:r>
              <a:rPr lang="en-US" dirty="0" smtClean="0"/>
              <a:t>1. The Proof of Elapsed Time (</a:t>
            </a:r>
            <a:r>
              <a:rPr lang="en-US" dirty="0" err="1" smtClean="0"/>
              <a:t>PoET</a:t>
            </a:r>
            <a:r>
              <a:rPr lang="en-US" dirty="0" smtClean="0"/>
              <a:t>) consensus mechanism operates in a similar fashion. For starters, </a:t>
            </a:r>
            <a:r>
              <a:rPr lang="en-US" dirty="0" err="1" smtClean="0"/>
              <a:t>PoET</a:t>
            </a:r>
            <a:r>
              <a:rPr lang="en-US" dirty="0" smtClean="0"/>
              <a:t> is used on a permissioned blockchain, meaning that every node in the system must be (1) identifiable, and (2) accepted into the network. In the class, all students know each other, and everyone had to be enrolled in the course to take the final.</a:t>
            </a:r>
          </a:p>
          <a:p>
            <a:endParaRPr lang="en-US" dirty="0" smtClean="0"/>
          </a:p>
          <a:p>
            <a:r>
              <a:rPr lang="en-US" dirty="0" smtClean="0"/>
              <a:t>But, there’s a twist. With </a:t>
            </a:r>
            <a:r>
              <a:rPr lang="en-US" dirty="0" err="1" smtClean="0"/>
              <a:t>PoET</a:t>
            </a:r>
            <a:r>
              <a:rPr lang="en-US" dirty="0" smtClean="0"/>
              <a:t>, the “timer” is different for each node. Every participant in the network is assigned a random amount of time to wait, and the first participant to finish waiting gets to commit the next block to the blockchain. Similar to pulling straws, but this time, the shortest stem in the stack wins the lotto.</a:t>
            </a:r>
          </a:p>
          <a:p>
            <a:endParaRPr lang="en-US" dirty="0" smtClean="0"/>
          </a:p>
          <a:p>
            <a:r>
              <a:rPr lang="en-US" dirty="0" err="1" smtClean="0"/>
              <a:t>PoET</a:t>
            </a:r>
            <a:r>
              <a:rPr lang="en-US" dirty="0" smtClean="0"/>
              <a:t> In Action: The </a:t>
            </a:r>
            <a:r>
              <a:rPr lang="en-US" dirty="0" err="1" smtClean="0"/>
              <a:t>PoET</a:t>
            </a:r>
            <a:r>
              <a:rPr lang="en-US" dirty="0" smtClean="0"/>
              <a:t> consensus mechanism was conceived by Intel in 2016 and can be used by Hyperledger </a:t>
            </a:r>
            <a:r>
              <a:rPr lang="en-US" dirty="0" err="1" smtClean="0"/>
              <a:t>Sawtooth</a:t>
            </a:r>
            <a:r>
              <a:rPr lang="en-US" dirty="0" smtClean="0"/>
              <a:t>, a platform that can build, deploy, and run distributed ledgers.</a:t>
            </a:r>
          </a:p>
          <a:p>
            <a:endParaRPr lang="en-US" dirty="0" smtClean="0"/>
          </a:p>
          <a:p>
            <a:r>
              <a:rPr lang="en-US" dirty="0" smtClean="0"/>
              <a:t>Difference from Proof of Stake: By requiring each node to “rest”, </a:t>
            </a:r>
            <a:r>
              <a:rPr lang="en-US" dirty="0" err="1" smtClean="0"/>
              <a:t>PoET</a:t>
            </a:r>
            <a:r>
              <a:rPr lang="en-US" dirty="0" smtClean="0"/>
              <a:t> is believed to be more energy efficient than </a:t>
            </a:r>
            <a:r>
              <a:rPr lang="en-US" dirty="0" err="1" smtClean="0"/>
              <a:t>PoS.</a:t>
            </a:r>
            <a:endParaRPr lang="en-US" dirty="0" smtClean="0"/>
          </a:p>
          <a:p>
            <a:endParaRPr lang="en-US" dirty="0" smtClean="0"/>
          </a:p>
          <a:p>
            <a:r>
              <a:rPr lang="en-US" dirty="0" smtClean="0"/>
              <a:t>2. Delegated Proof of Stake (</a:t>
            </a:r>
            <a:r>
              <a:rPr lang="en-US" dirty="0" err="1" smtClean="0"/>
              <a:t>DPoS</a:t>
            </a:r>
            <a:r>
              <a:rPr lang="en-US" dirty="0" smtClean="0"/>
              <a:t>)</a:t>
            </a:r>
          </a:p>
          <a:p>
            <a:r>
              <a:rPr lang="en-US" dirty="0" smtClean="0"/>
              <a:t>Today’s consensus mechanism takes us for a democratic spin. As you might’ve guessed, </a:t>
            </a:r>
            <a:r>
              <a:rPr lang="en-US" dirty="0" err="1" smtClean="0"/>
              <a:t>DPoS</a:t>
            </a:r>
            <a:r>
              <a:rPr lang="en-US" dirty="0" smtClean="0"/>
              <a:t> is a twist on Proof of Stake consensus that relies upon a group of delegates to validate blocks on behalf of all nodes in the network.</a:t>
            </a:r>
          </a:p>
          <a:p>
            <a:endParaRPr lang="en-US" dirty="0" smtClean="0"/>
          </a:p>
          <a:p>
            <a:r>
              <a:rPr lang="en-US" dirty="0" smtClean="0"/>
              <a:t>There are typically 21 to 100 delegates elected in networks using </a:t>
            </a:r>
            <a:r>
              <a:rPr lang="en-US" dirty="0" err="1" smtClean="0"/>
              <a:t>DPoS</a:t>
            </a:r>
            <a:r>
              <a:rPr lang="en-US" dirty="0" smtClean="0"/>
              <a:t> consensus. That headcount is a considerable drop from the 535 Members of Congress we’re used to seeing in the states, though as is the case here — and for Charmin’ Ultra — less is more.</a:t>
            </a:r>
          </a:p>
          <a:p>
            <a:endParaRPr lang="en-US" dirty="0" smtClean="0"/>
          </a:p>
          <a:p>
            <a:r>
              <a:rPr lang="en-US" dirty="0" smtClean="0"/>
              <a:t>The reason: Organization. Was your class ever instructed to line up in height order? Finding your position among a small group of peers is difficult enough. Roping in the entire grade makes it unnecessarily dicey.</a:t>
            </a:r>
          </a:p>
          <a:p>
            <a:endParaRPr lang="en-US" dirty="0" smtClean="0"/>
          </a:p>
          <a:p>
            <a:r>
              <a:rPr lang="en-US" dirty="0" smtClean="0"/>
              <a:t>The same idea applies with delegates. It’s easier for them to assemble themselves and allocate slots in which each delegate will publish their block when fewer parties are involved. And should a delegate fall out of line by either late or faulty reporting, nodes within the network can vote in a replacement.</a:t>
            </a:r>
          </a:p>
          <a:p>
            <a:endParaRPr lang="en-US" dirty="0" smtClean="0"/>
          </a:p>
          <a:p>
            <a:r>
              <a:rPr lang="en-US" dirty="0" smtClean="0"/>
              <a:t>Pros: Scalable, energy efficient, cheap transactions.</a:t>
            </a:r>
          </a:p>
          <a:p>
            <a:endParaRPr lang="en-US" dirty="0" smtClean="0"/>
          </a:p>
          <a:p>
            <a:r>
              <a:rPr lang="en-US" dirty="0" smtClean="0"/>
              <a:t>Cons: Partially centralized (Scalability Trilemma).</a:t>
            </a:r>
          </a:p>
          <a:p>
            <a:endParaRPr lang="en-US" dirty="0" smtClean="0"/>
          </a:p>
          <a:p>
            <a:r>
              <a:rPr lang="en-US" dirty="0" err="1" smtClean="0"/>
              <a:t>DPoS</a:t>
            </a:r>
            <a:r>
              <a:rPr lang="en-US" dirty="0" smtClean="0"/>
              <a:t> in action: </a:t>
            </a:r>
            <a:r>
              <a:rPr lang="en-US" dirty="0" err="1" smtClean="0"/>
              <a:t>BitShares</a:t>
            </a:r>
            <a:r>
              <a:rPr lang="en-US" dirty="0" smtClean="0"/>
              <a:t>, EOS, and </a:t>
            </a:r>
            <a:r>
              <a:rPr lang="en-US" dirty="0" err="1" smtClean="0"/>
              <a:t>Steemit</a:t>
            </a:r>
            <a:r>
              <a:rPr lang="en-US" dirty="0" smtClean="0"/>
              <a:t> all use Delegated Proof of Stake. However, the more interesting detail is that all projects are the brainchild of Dan Larimer.</a:t>
            </a:r>
            <a:r>
              <a:rPr lang="en-US" baseline="0" dirty="0" smtClean="0"/>
              <a:t>  A</a:t>
            </a:r>
            <a:r>
              <a:rPr lang="en-US" dirty="0" smtClean="0"/>
              <a:t>fter all, he’s also the mastermind behind Delegated Proof of Stake consensus.</a:t>
            </a:r>
          </a:p>
          <a:p>
            <a:endParaRPr lang="en-US" dirty="0" smtClean="0"/>
          </a:p>
          <a:p>
            <a:endParaRPr lang="en-US" dirty="0" smtClean="0"/>
          </a:p>
          <a:p>
            <a:r>
              <a:rPr lang="en-US" dirty="0" smtClean="0"/>
              <a:t>3. Proof of Burn</a:t>
            </a:r>
          </a:p>
          <a:p>
            <a:r>
              <a:rPr lang="en-US" dirty="0" smtClean="0"/>
              <a:t>At first glance, applying the “proof of ___” metric to </a:t>
            </a:r>
            <a:r>
              <a:rPr lang="en-US" dirty="0" err="1" smtClean="0"/>
              <a:t>PoB</a:t>
            </a:r>
            <a:r>
              <a:rPr lang="en-US" dirty="0" smtClean="0"/>
              <a:t> seems… complicated. How does one “burn” digital currencies that, at their base level, are strings of code?</a:t>
            </a:r>
          </a:p>
          <a:p>
            <a:endParaRPr lang="en-US" dirty="0" smtClean="0"/>
          </a:p>
          <a:p>
            <a:r>
              <a:rPr lang="en-US" dirty="0" smtClean="0"/>
              <a:t>The answer: Eater addresses. Also known as an </a:t>
            </a:r>
            <a:r>
              <a:rPr lang="en-US" dirty="0" err="1" smtClean="0"/>
              <a:t>unspendable</a:t>
            </a:r>
            <a:r>
              <a:rPr lang="en-US" dirty="0" smtClean="0"/>
              <a:t> address, eater addresses are on the receiving end of all proof of burn transactions. They’re storage cells for coins sacrificed through proof of burn consensus.</a:t>
            </a:r>
          </a:p>
          <a:p>
            <a:endParaRPr lang="en-US" dirty="0" smtClean="0"/>
          </a:p>
          <a:p>
            <a:r>
              <a:rPr lang="en-US" dirty="0" smtClean="0"/>
              <a:t>Because addresses are generated randomly, it’s believed that nobody (not even miners) can determine the private key. So, the name abides — coins are effectively eaten.</a:t>
            </a:r>
          </a:p>
          <a:p>
            <a:endParaRPr lang="en-US" dirty="0" smtClean="0"/>
          </a:p>
          <a:p>
            <a:r>
              <a:rPr lang="en-US" dirty="0" smtClean="0"/>
              <a:t>Of course, there’s an incentive for burning a hole in your pocket. A user who gives up short term wealth proves that they are following the consensus mechanism and is rewarded with a lifetime privilege to mine the next block on the blockchain.</a:t>
            </a:r>
          </a:p>
          <a:p>
            <a:endParaRPr lang="en-US" dirty="0" smtClean="0"/>
          </a:p>
          <a:p>
            <a:r>
              <a:rPr lang="en-US" dirty="0" smtClean="0"/>
              <a:t>More burnt coins = greater odds of being selected. However, stakes decline over time, meaning that you’ll need to burn tokens every now and then to continue receiving block rewards at about the same rate.</a:t>
            </a:r>
          </a:p>
          <a:p>
            <a:endParaRPr lang="en-US" dirty="0" smtClean="0"/>
          </a:p>
          <a:p>
            <a:r>
              <a:rPr lang="en-US" dirty="0" smtClean="0"/>
              <a:t>Pros: Like we mentioned, proof of burn consensus sets you back in the short term. The possibility for larger gains in the future could incentivize users to remain involved in the project, thereby preserving the network.</a:t>
            </a:r>
          </a:p>
          <a:p>
            <a:endParaRPr lang="en-US" dirty="0" smtClean="0"/>
          </a:p>
          <a:p>
            <a:r>
              <a:rPr lang="en-US" dirty="0" smtClean="0"/>
              <a:t>Cons: Proof of burn is comparable to </a:t>
            </a:r>
            <a:r>
              <a:rPr lang="en-US" dirty="0" err="1" smtClean="0"/>
              <a:t>Plinko</a:t>
            </a:r>
            <a:r>
              <a:rPr lang="en-US" dirty="0" smtClean="0"/>
              <a:t> — burning coins doesn’t guarantee that you’re selected to mine future blocks. And similar to proof of stake, the process favors whales who can commit more capital, tilting the odds in their favor.</a:t>
            </a:r>
          </a:p>
          <a:p>
            <a:endParaRPr lang="en-US" dirty="0" smtClean="0"/>
          </a:p>
          <a:p>
            <a:r>
              <a:rPr lang="en-US" dirty="0" err="1" smtClean="0"/>
              <a:t>PoB</a:t>
            </a:r>
            <a:r>
              <a:rPr lang="en-US" dirty="0" smtClean="0"/>
              <a:t> in action: </a:t>
            </a:r>
            <a:r>
              <a:rPr lang="en-US" dirty="0" err="1" smtClean="0"/>
              <a:t>Slimcoin</a:t>
            </a:r>
            <a:r>
              <a:rPr lang="en-US" dirty="0" smtClean="0"/>
              <a:t> uses proof of burn as a consensus algorithm, and Counterparty uses proof of burn to “seed” tokens. Seeding is a way to bootstrap one cryptocurrency by burning another. With Counterparty, users transfer Bitcoin to an eater address and receive XCP tokens in return.</a:t>
            </a:r>
          </a:p>
          <a:p>
            <a:endParaRPr lang="en-US" dirty="0" smtClean="0"/>
          </a:p>
          <a:p>
            <a:endParaRPr lang="en-US" dirty="0" smtClean="0"/>
          </a:p>
          <a:p>
            <a:r>
              <a:rPr lang="en-US" dirty="0" smtClean="0"/>
              <a:t>4. Proof of Authority (</a:t>
            </a:r>
            <a:r>
              <a:rPr lang="en-US" dirty="0" err="1" smtClean="0"/>
              <a:t>PoA</a:t>
            </a:r>
            <a:r>
              <a:rPr lang="en-US" dirty="0" smtClean="0"/>
              <a:t>)</a:t>
            </a:r>
          </a:p>
          <a:p>
            <a:r>
              <a:rPr lang="en-US" dirty="0" smtClean="0"/>
              <a:t>Blockchains are cutting edge technology, but they have their limitations. Like most systems, blockchains have tradeoffs. </a:t>
            </a:r>
            <a:r>
              <a:rPr lang="en-US" dirty="0" err="1" smtClean="0"/>
              <a:t>Vitalik</a:t>
            </a:r>
            <a:r>
              <a:rPr lang="en-US" dirty="0" smtClean="0"/>
              <a:t> </a:t>
            </a:r>
            <a:r>
              <a:rPr lang="en-US" dirty="0" err="1" smtClean="0"/>
              <a:t>Buterin</a:t>
            </a:r>
            <a:r>
              <a:rPr lang="en-US" dirty="0" smtClean="0"/>
              <a:t> refers to this as the ‘Scalability </a:t>
            </a:r>
            <a:r>
              <a:rPr lang="en-US" dirty="0" err="1" smtClean="0"/>
              <a:t>Trilema</a:t>
            </a:r>
            <a:r>
              <a:rPr lang="en-US" dirty="0" smtClean="0"/>
              <a:t>’, identifying three desired attributes of blockchains:</a:t>
            </a:r>
          </a:p>
          <a:p>
            <a:endParaRPr lang="en-US" dirty="0" smtClean="0"/>
          </a:p>
          <a:p>
            <a:pPr marL="181240" indent="-181240">
              <a:buFont typeface="Arial" panose="020B0604020202020204" pitchFamily="34" charset="0"/>
              <a:buChar char="•"/>
            </a:pPr>
            <a:r>
              <a:rPr lang="en-US" dirty="0" smtClean="0"/>
              <a:t>Scalable</a:t>
            </a:r>
          </a:p>
          <a:p>
            <a:pPr marL="181240" indent="-181240">
              <a:buFont typeface="Arial" panose="020B0604020202020204" pitchFamily="34" charset="0"/>
              <a:buChar char="•"/>
            </a:pPr>
            <a:r>
              <a:rPr lang="en-US" dirty="0" smtClean="0"/>
              <a:t>Decentralized</a:t>
            </a:r>
          </a:p>
          <a:p>
            <a:pPr marL="181240" indent="-181240">
              <a:buFont typeface="Arial" panose="020B0604020202020204" pitchFamily="34" charset="0"/>
              <a:buChar char="•"/>
            </a:pPr>
            <a:r>
              <a:rPr lang="en-US" dirty="0" smtClean="0"/>
              <a:t>Secure</a:t>
            </a:r>
          </a:p>
          <a:p>
            <a:endParaRPr lang="en-US" dirty="0" smtClean="0"/>
          </a:p>
          <a:p>
            <a:r>
              <a:rPr lang="en-US" dirty="0" smtClean="0"/>
              <a:t>Similar to the collegiate </a:t>
            </a:r>
            <a:r>
              <a:rPr lang="en-US" dirty="0" err="1" smtClean="0"/>
              <a:t>trilema</a:t>
            </a:r>
            <a:r>
              <a:rPr lang="en-US" dirty="0" smtClean="0"/>
              <a:t> of ‘Good Grades’, ‘Enough Sleep’, and ‘Social Life’, only two categories can be held at once. And with the growing number of </a:t>
            </a:r>
            <a:r>
              <a:rPr lang="en-US" dirty="0" err="1" smtClean="0"/>
              <a:t>dApps</a:t>
            </a:r>
            <a:r>
              <a:rPr lang="en-US" dirty="0" smtClean="0"/>
              <a:t> being built on Ethereum and other blockchain platforms, short-term scaling solutions are in high demand.</a:t>
            </a:r>
          </a:p>
          <a:p>
            <a:endParaRPr lang="en-US" dirty="0" smtClean="0"/>
          </a:p>
          <a:p>
            <a:r>
              <a:rPr lang="en-US" dirty="0" smtClean="0"/>
              <a:t>Unlike Proof of Stake consensus where nodes stake monetary value, Proof of Authority consensus stakes the actual identities of the nodes in the system. It’s a spin on </a:t>
            </a:r>
            <a:r>
              <a:rPr lang="en-US" dirty="0" err="1" smtClean="0"/>
              <a:t>PoS</a:t>
            </a:r>
            <a:r>
              <a:rPr lang="en-US" dirty="0" smtClean="0"/>
              <a:t> consensus that addresses a risk of how a stake can be valued by participants in a network.</a:t>
            </a:r>
          </a:p>
          <a:p>
            <a:endParaRPr lang="en-US" dirty="0" smtClean="0"/>
          </a:p>
          <a:p>
            <a:r>
              <a:rPr lang="en-US" dirty="0" smtClean="0"/>
              <a:t>While </a:t>
            </a:r>
            <a:r>
              <a:rPr lang="en-US" dirty="0" err="1" smtClean="0"/>
              <a:t>PoS</a:t>
            </a:r>
            <a:r>
              <a:rPr lang="en-US" dirty="0" smtClean="0"/>
              <a:t> puts financial capital on the line, </a:t>
            </a:r>
            <a:r>
              <a:rPr lang="en-US" dirty="0" err="1" smtClean="0"/>
              <a:t>PoA</a:t>
            </a:r>
            <a:r>
              <a:rPr lang="en-US" dirty="0" smtClean="0"/>
              <a:t> consensus aligns incentives by placing social capital at risk. Suppose someone staking their coins with </a:t>
            </a:r>
            <a:r>
              <a:rPr lang="en-US" dirty="0" err="1" smtClean="0"/>
              <a:t>PoS</a:t>
            </a:r>
            <a:r>
              <a:rPr lang="en-US" dirty="0" smtClean="0"/>
              <a:t> consensus has a net worth of $1 billion. There is a greater incentive to act in the best interest of the network if more of their net worth is lodged in a node. That means wealthier participants could go AWOL as they can eat any financial loss they would receive for doing so.</a:t>
            </a:r>
          </a:p>
          <a:p>
            <a:endParaRPr lang="en-US" dirty="0" smtClean="0"/>
          </a:p>
          <a:p>
            <a:r>
              <a:rPr lang="en-US" dirty="0" smtClean="0"/>
              <a:t>Be mindful of the validators. They’re the nodes that stake their reputation on the network. As compensation, validators are the only nodes allowed to validate blocks. Several things to keep in mind when talking validators:</a:t>
            </a:r>
          </a:p>
          <a:p>
            <a:endParaRPr lang="en-US" dirty="0" smtClean="0"/>
          </a:p>
          <a:p>
            <a:pPr marL="181240" indent="-181240">
              <a:buFont typeface="Arial" panose="020B0604020202020204" pitchFamily="34" charset="0"/>
              <a:buChar char="•"/>
            </a:pPr>
            <a:r>
              <a:rPr lang="en-US" dirty="0" smtClean="0"/>
              <a:t>Ensure a standard, robust process for identifying validators.</a:t>
            </a:r>
          </a:p>
          <a:p>
            <a:pPr marL="181240" indent="-181240">
              <a:buFont typeface="Arial" panose="020B0604020202020204" pitchFamily="34" charset="0"/>
              <a:buChar char="•"/>
            </a:pPr>
            <a:r>
              <a:rPr lang="en-US" dirty="0" smtClean="0"/>
              <a:t>Validators should be scarce, so there is a desire to hold the title.</a:t>
            </a:r>
          </a:p>
          <a:p>
            <a:pPr marL="181240" indent="-181240">
              <a:buFont typeface="Arial" panose="020B0604020202020204" pitchFamily="34" charset="0"/>
              <a:buChar char="•"/>
            </a:pPr>
            <a:r>
              <a:rPr lang="en-US" dirty="0" smtClean="0"/>
              <a:t>Have a reliable process for establishing authority of all validators</a:t>
            </a:r>
          </a:p>
          <a:p>
            <a:endParaRPr lang="en-US" dirty="0" smtClean="0"/>
          </a:p>
          <a:p>
            <a:r>
              <a:rPr lang="en-US" dirty="0" smtClean="0"/>
              <a:t>Proof of Authority in action</a:t>
            </a:r>
          </a:p>
          <a:p>
            <a:r>
              <a:rPr lang="en-US" dirty="0" smtClean="0"/>
              <a:t>By identifying validators, </a:t>
            </a:r>
            <a:r>
              <a:rPr lang="en-US" dirty="0" err="1" smtClean="0"/>
              <a:t>PoA</a:t>
            </a:r>
            <a:r>
              <a:rPr lang="en-US" dirty="0" smtClean="0"/>
              <a:t> consensus becomes inherently centralized. Therefore, it’s best suited for private blockchains and consortiums, such as a group of banks or insurance companies.</a:t>
            </a:r>
          </a:p>
          <a:p>
            <a:endParaRPr lang="en-US" dirty="0" smtClean="0"/>
          </a:p>
          <a:p>
            <a:r>
              <a:rPr lang="en-US" dirty="0" smtClean="0"/>
              <a:t>Projects using </a:t>
            </a:r>
            <a:r>
              <a:rPr lang="en-US" dirty="0" err="1" smtClean="0"/>
              <a:t>PoA</a:t>
            </a:r>
            <a:r>
              <a:rPr lang="en-US" dirty="0" smtClean="0"/>
              <a:t>: </a:t>
            </a:r>
            <a:r>
              <a:rPr lang="en-US" dirty="0" err="1" smtClean="0"/>
              <a:t>Kovan</a:t>
            </a:r>
            <a:r>
              <a:rPr lang="en-US" dirty="0" smtClean="0"/>
              <a:t>, </a:t>
            </a:r>
            <a:r>
              <a:rPr lang="en-US" dirty="0" err="1" smtClean="0"/>
              <a:t>Rinkeby</a:t>
            </a:r>
            <a:r>
              <a:rPr lang="en-US" dirty="0" smtClean="0"/>
              <a:t>, Giveth, </a:t>
            </a:r>
            <a:r>
              <a:rPr lang="en-US" dirty="0" err="1" smtClean="0"/>
              <a:t>TomoChain</a:t>
            </a:r>
            <a:r>
              <a:rPr lang="en-US" dirty="0" smtClean="0"/>
              <a:t>, </a:t>
            </a:r>
            <a:r>
              <a:rPr lang="en-US" dirty="0" err="1" smtClean="0"/>
              <a:t>Rublix</a:t>
            </a:r>
            <a:r>
              <a:rPr lang="en-US" dirty="0" smtClean="0"/>
              <a:t>, Swarm City, Colony, Go Chain.</a:t>
            </a:r>
          </a:p>
          <a:p>
            <a:endParaRPr lang="en-US" dirty="0" smtClean="0"/>
          </a:p>
          <a:p>
            <a:endParaRPr lang="en-US" dirty="0" smtClean="0"/>
          </a:p>
          <a:p>
            <a:r>
              <a:rPr lang="en-US" dirty="0" smtClean="0"/>
              <a:t>5. Practical Byzantine Fault Tolerance: Used by Hyperledger Fabric, PBFT uses less than 20 pre-selected validators to determine consensus for the network.</a:t>
            </a:r>
          </a:p>
          <a:p>
            <a:r>
              <a:rPr lang="en-US" dirty="0" smtClean="0"/>
              <a:t>Federated Byzantine Agreement: Stellar and Ripple employ variations of FBA, which calls for each general (node) to establish truth for each of their respective chains.</a:t>
            </a:r>
          </a:p>
          <a:p>
            <a:r>
              <a:rPr lang="en-US" dirty="0" smtClean="0"/>
              <a:t>Pros: Low transaction cost, high throughput, network scalability.</a:t>
            </a:r>
          </a:p>
          <a:p>
            <a:endParaRPr lang="en-US" dirty="0" smtClean="0"/>
          </a:p>
          <a:p>
            <a:r>
              <a:rPr lang="en-US" dirty="0" smtClean="0"/>
              <a:t>Cons: Centralized, permissioned.</a:t>
            </a:r>
          </a:p>
          <a:p>
            <a:endParaRPr lang="en-US" dirty="0" smtClean="0"/>
          </a:p>
          <a:p>
            <a:r>
              <a:rPr lang="en-US" dirty="0" smtClean="0"/>
              <a:t>A simplified explanation of the Byzantine Generals Problem can be found here, a more complex breakdown here, and the original essay from 1982 here.</a:t>
            </a:r>
          </a:p>
          <a:p>
            <a:endParaRPr lang="en-US" dirty="0" smtClean="0"/>
          </a:p>
          <a:p>
            <a:endParaRPr lang="en-US" dirty="0" smtClean="0"/>
          </a:p>
          <a:p>
            <a:r>
              <a:rPr lang="en-US" dirty="0" smtClean="0"/>
              <a:t>6. Proof of Capacity</a:t>
            </a:r>
          </a:p>
          <a:p>
            <a:r>
              <a:rPr lang="en-US" dirty="0" smtClean="0"/>
              <a:t>After reviewing several consensus mechanisms, we believe that we discovered a pattern: Most of the lesser known types of consensus are intended to be an improvement upon either Proof of Work or Proof of Stake.</a:t>
            </a:r>
          </a:p>
          <a:p>
            <a:endParaRPr lang="en-US" dirty="0" smtClean="0"/>
          </a:p>
          <a:p>
            <a:r>
              <a:rPr lang="en-US" dirty="0" smtClean="0"/>
              <a:t>In fact, this is similar to the concept of hard forks and why there are so many altcoins. New coins are an attempt to overthrow the “prehistoric” codebase of Bitcoin, offer a more advantageous solution to Ethereum, or solve more specific problems in the industry. The open source nature of the code fosters healthy competition.</a:t>
            </a:r>
          </a:p>
          <a:p>
            <a:endParaRPr lang="en-US" dirty="0" smtClean="0"/>
          </a:p>
          <a:p>
            <a:r>
              <a:rPr lang="en-US" dirty="0" smtClean="0"/>
              <a:t>With healthy competition comes… healthy analogies. It’s high school, and the closing bell just rung. All students take buses home, and each bus has a different number of seats that fall between 50 and 100. Each day, students walk onto a bus at random.</a:t>
            </a:r>
          </a:p>
          <a:p>
            <a:endParaRPr lang="en-US" dirty="0" smtClean="0"/>
          </a:p>
          <a:p>
            <a:r>
              <a:rPr lang="en-US" dirty="0" smtClean="0"/>
              <a:t>Consider that “boarding” process the first step of </a:t>
            </a:r>
            <a:r>
              <a:rPr lang="en-US" dirty="0" err="1" smtClean="0"/>
              <a:t>PoC</a:t>
            </a:r>
            <a:r>
              <a:rPr lang="en-US" dirty="0" smtClean="0"/>
              <a:t> consensus, which is known as “plotting”. In short, plotting involves determining all possible solutions to the hashing algorithm before the mining process begins. The second step is the actual mining, aka the energy demanding process of driving the bus.</a:t>
            </a:r>
          </a:p>
          <a:p>
            <a:endParaRPr lang="en-US" dirty="0" smtClean="0"/>
          </a:p>
          <a:p>
            <a:r>
              <a:rPr lang="en-US" dirty="0" smtClean="0"/>
              <a:t>The more seats, the better. That’s the gist of </a:t>
            </a:r>
            <a:r>
              <a:rPr lang="en-US" dirty="0" err="1" smtClean="0"/>
              <a:t>PoC</a:t>
            </a:r>
            <a:r>
              <a:rPr lang="en-US" dirty="0" smtClean="0"/>
              <a:t>. The shortest solution to the mining algorithm — that is stored in advance, remember — grants the rights to mine the next block. In our metaphor, that “solution” is liken to the student who lives closest to school (and probably doesn’t need to ride the bus to begin with).</a:t>
            </a:r>
          </a:p>
          <a:p>
            <a:endParaRPr lang="en-US" dirty="0" smtClean="0"/>
          </a:p>
          <a:p>
            <a:r>
              <a:rPr lang="en-US" dirty="0" smtClean="0"/>
              <a:t>Perks:</a:t>
            </a:r>
          </a:p>
          <a:p>
            <a:endParaRPr lang="en-US" dirty="0" smtClean="0"/>
          </a:p>
          <a:p>
            <a:r>
              <a:rPr lang="en-US" dirty="0" smtClean="0"/>
              <a:t>Efficient — Less energy used than Bitcoin transactions.</a:t>
            </a:r>
          </a:p>
          <a:p>
            <a:r>
              <a:rPr lang="en-US" dirty="0" smtClean="0"/>
              <a:t>Cheap — No need for specialized mining software.</a:t>
            </a:r>
          </a:p>
          <a:p>
            <a:r>
              <a:rPr lang="en-US" dirty="0" smtClean="0"/>
              <a:t>Distributed — Excess storage space is more accessible.</a:t>
            </a:r>
          </a:p>
          <a:p>
            <a:r>
              <a:rPr lang="en-US" dirty="0" err="1" smtClean="0"/>
              <a:t>PoC</a:t>
            </a:r>
            <a:r>
              <a:rPr lang="en-US" dirty="0" smtClean="0"/>
              <a:t> in action: </a:t>
            </a:r>
            <a:r>
              <a:rPr lang="en-US" dirty="0" err="1" smtClean="0"/>
              <a:t>Burstcoin</a:t>
            </a:r>
            <a:r>
              <a:rPr lang="en-US" dirty="0" smtClean="0"/>
              <a:t>. IRL, the free space on your hard drive is used to mine coins with the solutions plotted in advance. A more detailed </a:t>
            </a:r>
            <a:r>
              <a:rPr lang="en-US" dirty="0" err="1" smtClean="0"/>
              <a:t>explanationon</a:t>
            </a:r>
            <a:r>
              <a:rPr lang="en-US" dirty="0" smtClean="0"/>
              <a:t> Burst’s </a:t>
            </a:r>
            <a:r>
              <a:rPr lang="en-US" dirty="0" err="1" smtClean="0"/>
              <a:t>PoC</a:t>
            </a:r>
            <a:r>
              <a:rPr lang="en-US" dirty="0" smtClean="0"/>
              <a:t> consensus can be found here.</a:t>
            </a:r>
          </a:p>
          <a:p>
            <a:endParaRPr lang="en-US" dirty="0" smtClean="0"/>
          </a:p>
          <a:p>
            <a:r>
              <a:rPr lang="en-US" dirty="0" smtClean="0"/>
              <a:t>7. Proof of Activity</a:t>
            </a:r>
          </a:p>
          <a:p>
            <a:r>
              <a:rPr lang="en-US" dirty="0" smtClean="0"/>
              <a:t>At their core, consensus mechanisms have one thing in common: They’re all trying to prove something. In Proof of Work, that something is miners showing that their mining hardware “worked” to solve a mathematical puzzle. With Proof of Stake, it’s network nodes showing that they “staked” financial capital on validating transactions.</a:t>
            </a:r>
          </a:p>
          <a:p>
            <a:endParaRPr lang="en-US" dirty="0" smtClean="0"/>
          </a:p>
          <a:p>
            <a:r>
              <a:rPr lang="en-US" dirty="0" smtClean="0"/>
              <a:t>What’s being “proved” in Proof of Activity: Short answer — activity. Long answer — direct involvement in the mining process and signing of the next block in the blockchain.</a:t>
            </a:r>
          </a:p>
          <a:p>
            <a:endParaRPr lang="en-US" dirty="0" smtClean="0"/>
          </a:p>
          <a:p>
            <a:r>
              <a:rPr lang="en-US" dirty="0" smtClean="0"/>
              <a:t>Proof of Activity doesn’t try to reinvent the wheel as much as other consensus mechanisms spun off from PoW and </a:t>
            </a:r>
            <a:r>
              <a:rPr lang="en-US" dirty="0" err="1" smtClean="0"/>
              <a:t>PoS.</a:t>
            </a:r>
            <a:r>
              <a:rPr lang="en-US" dirty="0" smtClean="0"/>
              <a:t> That’s because </a:t>
            </a:r>
            <a:r>
              <a:rPr lang="en-US" dirty="0" err="1" smtClean="0"/>
              <a:t>PoA</a:t>
            </a:r>
            <a:r>
              <a:rPr lang="en-US" dirty="0" smtClean="0"/>
              <a:t> is a hybrid of the two. The mining process begins as your run-of-the-mill Proof of Work consensus shifts to a Proof of Stake approach once a miner finds the next block.</a:t>
            </a:r>
          </a:p>
          <a:p>
            <a:endParaRPr lang="en-US" dirty="0" smtClean="0"/>
          </a:p>
          <a:p>
            <a:r>
              <a:rPr lang="en-US" dirty="0" smtClean="0"/>
              <a:t>What’s different:</a:t>
            </a:r>
          </a:p>
          <a:p>
            <a:endParaRPr lang="en-US" dirty="0" smtClean="0"/>
          </a:p>
          <a:p>
            <a:r>
              <a:rPr lang="en-US" dirty="0" smtClean="0"/>
              <a:t>New blocks only contain a block header and the miner’s reward address. In PoW, more data, such as a transaction root and a nonce, are in blocks.</a:t>
            </a:r>
          </a:p>
          <a:p>
            <a:r>
              <a:rPr lang="en-US" dirty="0" smtClean="0"/>
              <a:t>A random group of validating nodes are then required to sign a new block. The odds of being selected increase with a node’s purse size.</a:t>
            </a:r>
          </a:p>
          <a:p>
            <a:r>
              <a:rPr lang="en-US" dirty="0" smtClean="0"/>
              <a:t>Mining fees are split among the miner who found the block and the nodes that helped sign the block into existence.</a:t>
            </a:r>
          </a:p>
          <a:p>
            <a:r>
              <a:rPr lang="en-US" dirty="0" err="1" smtClean="0"/>
              <a:t>PoA</a:t>
            </a:r>
            <a:r>
              <a:rPr lang="en-US" dirty="0" smtClean="0"/>
              <a:t> in action: </a:t>
            </a:r>
            <a:r>
              <a:rPr lang="en-US" dirty="0" err="1" smtClean="0"/>
              <a:t>Decred</a:t>
            </a:r>
            <a:r>
              <a:rPr lang="en-US" dirty="0" smtClean="0"/>
              <a:t> (DCR). The project has been around since 2016.</a:t>
            </a:r>
          </a:p>
          <a:p>
            <a:endParaRPr lang="en-US" dirty="0" smtClean="0"/>
          </a:p>
          <a:p>
            <a:r>
              <a:rPr lang="en-US" dirty="0" smtClean="0"/>
              <a:t>For the scholars: The original research paper for Proof of Activity can be found here.</a:t>
            </a:r>
          </a:p>
          <a:p>
            <a:endParaRPr lang="en-US" dirty="0" smtClean="0"/>
          </a:p>
          <a:p>
            <a:endParaRPr lang="en-US" dirty="0" smtClean="0"/>
          </a:p>
          <a:p>
            <a:r>
              <a:rPr lang="en-US" dirty="0" smtClean="0"/>
              <a:t>8. Proof of Importance</a:t>
            </a:r>
          </a:p>
          <a:p>
            <a:r>
              <a:rPr lang="en-US" dirty="0" smtClean="0"/>
              <a:t>As we’ve seen, different consensus algorithms can be incorporated into a decentralized network in order to incentivize users to follow a particular set of rules. And there isn’t a ‘one size fits all’ type of solution here — each mechanism has its own list of pros and cons, which have varying degrees of success depending upon the action that network users are encouraged to follow them.</a:t>
            </a:r>
          </a:p>
          <a:p>
            <a:endParaRPr lang="en-US" dirty="0" smtClean="0"/>
          </a:p>
          <a:p>
            <a:r>
              <a:rPr lang="en-US" dirty="0" smtClean="0"/>
              <a:t>Proof of Importance recognizes that other factors can be taken into account when determining what nodes provide the most value to a network. For example, Proof of Stake consensus risks giving too much power to those with large war chests in that a smaller percentage of total wealth could be committed to the network, which may not encourage one to act in the network’s best interest.</a:t>
            </a:r>
          </a:p>
          <a:p>
            <a:endParaRPr lang="en-US" dirty="0" smtClean="0"/>
          </a:p>
          <a:p>
            <a:r>
              <a:rPr lang="en-US" dirty="0" smtClean="0"/>
              <a:t>Key factors:</a:t>
            </a:r>
          </a:p>
          <a:p>
            <a:endParaRPr lang="en-US" dirty="0" smtClean="0"/>
          </a:p>
          <a:p>
            <a:r>
              <a:rPr lang="en-US" dirty="0" smtClean="0"/>
              <a:t>Net transfers, or total spent in the last 30 days.</a:t>
            </a:r>
          </a:p>
          <a:p>
            <a:r>
              <a:rPr lang="en-US" dirty="0" smtClean="0"/>
              <a:t>Vested amount of currency to create blocks.</a:t>
            </a:r>
          </a:p>
          <a:p>
            <a:r>
              <a:rPr lang="en-US" dirty="0" smtClean="0"/>
              <a:t>Nodes that are clustered, aka more intermingled, are more heavily weighted.</a:t>
            </a:r>
          </a:p>
          <a:p>
            <a:r>
              <a:rPr lang="en-US" dirty="0" smtClean="0"/>
              <a:t>Improvements on Proof of Stake:</a:t>
            </a:r>
          </a:p>
          <a:p>
            <a:endParaRPr lang="en-US" dirty="0" smtClean="0"/>
          </a:p>
          <a:p>
            <a:r>
              <a:rPr lang="en-US" dirty="0" smtClean="0"/>
              <a:t>Less chance of hoarding. Traditional staking requires folks to commit positions and that’s it — no value is being transferred throughout the network. Net transfers provide a better grade to those who operate circulation stations.</a:t>
            </a:r>
          </a:p>
          <a:p>
            <a:r>
              <a:rPr lang="en-US" dirty="0" smtClean="0"/>
              <a:t>Nothing is at stake in </a:t>
            </a:r>
            <a:r>
              <a:rPr lang="en-US" dirty="0" err="1" smtClean="0"/>
              <a:t>PoS.</a:t>
            </a:r>
            <a:r>
              <a:rPr lang="en-US" dirty="0" smtClean="0"/>
              <a:t> The marginal cost of creating a block is zero, which means that users can continue validating blocks with </a:t>
            </a:r>
            <a:r>
              <a:rPr lang="en-US" dirty="0" err="1" smtClean="0"/>
              <a:t>PoS</a:t>
            </a:r>
            <a:r>
              <a:rPr lang="en-US" dirty="0" smtClean="0"/>
              <a:t> in the event of a fork. That risks siphoning users away from the more popular network as time progresses.</a:t>
            </a:r>
          </a:p>
          <a:p>
            <a:r>
              <a:rPr lang="en-US" dirty="0" err="1" smtClean="0"/>
              <a:t>PoI</a:t>
            </a:r>
            <a:r>
              <a:rPr lang="en-US" dirty="0" smtClean="0"/>
              <a:t> in action: New Economy Movement (XEM) introduced Proof of Importance. And to deploy a </a:t>
            </a:r>
            <a:r>
              <a:rPr lang="en-US" dirty="0" err="1" smtClean="0"/>
              <a:t>masternode</a:t>
            </a:r>
            <a:r>
              <a:rPr lang="en-US" dirty="0" smtClean="0"/>
              <a:t>, or stake, you’ll need to hold a minimum of 10,000 XEM. Today’s market prices puts that cost at around $4,000.</a:t>
            </a:r>
          </a:p>
          <a:p>
            <a:endParaRPr lang="en-US" dirty="0" smtClean="0"/>
          </a:p>
          <a:p>
            <a:endParaRPr lang="en-US" dirty="0" smtClean="0"/>
          </a:p>
          <a:p>
            <a:r>
              <a:rPr lang="en-US" dirty="0" smtClean="0"/>
              <a:t>9. Direct Acyclic Graphs (DAGs)</a:t>
            </a:r>
          </a:p>
          <a:p>
            <a:r>
              <a:rPr lang="en-US" dirty="0" smtClean="0"/>
              <a:t>Yesterday’s newsletter drilled home the idea that all consensus mechanisms are created equal. The same applies for different types of distributed ledger technology. For non-blockchain database structures, DAGs are a popular form of consensus that have their respective strengths and weaknesses when it comes to managing data.</a:t>
            </a:r>
          </a:p>
          <a:p>
            <a:endParaRPr lang="en-US" dirty="0" smtClean="0"/>
          </a:p>
          <a:p>
            <a:r>
              <a:rPr lang="en-US" dirty="0" smtClean="0"/>
              <a:t>IOTA uses a consensus algorithm known as Tangle, which is a type of DAG. To send a transaction, a node must validate two transactions that already took place. And as more transactions are sent through the network, that system of checks and balances strengthens.</a:t>
            </a:r>
          </a:p>
          <a:p>
            <a:endParaRPr lang="en-US" dirty="0" smtClean="0"/>
          </a:p>
          <a:p>
            <a:r>
              <a:rPr lang="en-US" dirty="0" smtClean="0"/>
              <a:t>Advantage over blockchain: No transaction fees. Transactions are approved as users contribute to the security of the network by confirming past transactions. Additionally, the IOTA network is “asynchronous”, meaning that not all transactions occur at the same time as they do in a blockchain database structure.</a:t>
            </a:r>
          </a:p>
          <a:p>
            <a:endParaRPr lang="en-US" dirty="0" smtClean="0"/>
          </a:p>
          <a:p>
            <a:r>
              <a:rPr lang="en-US" dirty="0" smtClean="0"/>
              <a:t>Application: Monetary transactions represent a small subset of the interactions that take place between our connected devices. Tangle is said to be scalable and can be implemented at a low cost, which could present a more advantageous database structure than a blockchain for exchanges across the Internet of Things.</a:t>
            </a:r>
          </a:p>
          <a:p>
            <a:endParaRPr lang="en-US" dirty="0" smtClean="0"/>
          </a:p>
          <a:p>
            <a:endParaRPr lang="en-US" dirty="0" smtClean="0"/>
          </a:p>
          <a:p>
            <a:r>
              <a:rPr lang="en-US" sz="1200" dirty="0" smtClean="0"/>
              <a:t>Sources:</a:t>
            </a:r>
          </a:p>
          <a:p>
            <a:r>
              <a:rPr lang="en-US" sz="1200" dirty="0" smtClean="0"/>
              <a:t>https://arxiv.org/pdf/1805.02707.pdf</a:t>
            </a:r>
          </a:p>
          <a:p>
            <a:r>
              <a:rPr lang="en-US" sz="1200" dirty="0" smtClean="0"/>
              <a:t>https://medium.com/the-daily-bit/9-types-of-consensus-mechanisms-that-you-didnt-know-about-49ec365179da</a:t>
            </a:r>
          </a:p>
          <a:p>
            <a:r>
              <a:rPr lang="en-US" dirty="0" err="1" smtClean="0"/>
              <a:t>SlidePlayer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POA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Bitex.in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Stackoverflow</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Scooblr</a:t>
            </a:r>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90</a:t>
            </a:fld>
            <a:endParaRPr lang="en-GB"/>
          </a:p>
        </p:txBody>
      </p:sp>
    </p:spTree>
    <p:extLst>
      <p:ext uri="{BB962C8B-B14F-4D97-AF65-F5344CB8AC3E}">
        <p14:creationId xmlns:p14="http://schemas.microsoft.com/office/powerpoint/2010/main" val="10023163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 (part.)</a:t>
            </a:r>
          </a:p>
          <a:p>
            <a:endParaRPr lang="en-GB" sz="1300" dirty="0"/>
          </a:p>
          <a:p>
            <a:pPr marL="181240" indent="-181240">
              <a:buFont typeface="Arial" panose="020B0604020202020204" pitchFamily="34" charset="0"/>
              <a:buChar char="•"/>
            </a:pPr>
            <a:r>
              <a:rPr lang="en-GB" sz="1300" dirty="0"/>
              <a:t>Smart contracts </a:t>
            </a:r>
            <a:r>
              <a:rPr lang="en-GB" sz="1300" b="1" dirty="0"/>
              <a:t>will contain flaws</a:t>
            </a:r>
            <a:r>
              <a:rPr lang="en-GB" sz="1300" dirty="0"/>
              <a:t>. Attackers can use these flaws to extract, extort or withhold funds and, like all software-driven crimes, the effect of such an attack can be severe.  No different from any other software flaw, which can have vulnerabilities or other mechanisms that are susceptible to fraud.  Often DevOps is involved.  SDLC required.</a:t>
            </a:r>
          </a:p>
          <a:p>
            <a:pPr marL="664546" lvl="1" indent="-181240">
              <a:buFont typeface="Arial" panose="020B0604020202020204" pitchFamily="34" charset="0"/>
              <a:buChar char="•"/>
            </a:pPr>
            <a:r>
              <a:rPr lang="en-US" sz="1300" b="1" dirty="0"/>
              <a:t>Bitcoin </a:t>
            </a:r>
            <a:r>
              <a:rPr lang="en-US" sz="1300" dirty="0"/>
              <a:t>addresses it by limiting the capabilities of the language by design; it provides a Turing-incomplete Script language that allows the creation of custom smart contracts on top of Bitcoin like </a:t>
            </a:r>
            <a:r>
              <a:rPr lang="en-US" sz="1300" dirty="0" err="1"/>
              <a:t>multisignature</a:t>
            </a:r>
            <a:r>
              <a:rPr lang="en-US" sz="1300" dirty="0"/>
              <a:t> accounts, payment channels, escrows, time locks, atomic cross-chain trading, oracles, or multi-party lottery with no operator.</a:t>
            </a:r>
            <a:endParaRPr lang="en-GB" sz="1300" dirty="0"/>
          </a:p>
          <a:p>
            <a:pPr marL="664546" lvl="1" indent="-181240">
              <a:buFont typeface="Arial" panose="020B0604020202020204" pitchFamily="34" charset="0"/>
              <a:buChar char="•"/>
            </a:pPr>
            <a:r>
              <a:rPr lang="en-US" dirty="0" smtClean="0">
                <a:effectLst/>
              </a:rPr>
              <a:t>Issues in </a:t>
            </a:r>
            <a:r>
              <a:rPr lang="en-US" b="1" dirty="0" smtClean="0">
                <a:effectLst/>
              </a:rPr>
              <a:t>Ethereum </a:t>
            </a:r>
            <a:r>
              <a:rPr lang="en-US" dirty="0" smtClean="0">
                <a:effectLst/>
              </a:rPr>
              <a:t>smart contracts, in particular, include ambiguities and easy-but-insecure constructs in its contract language Solidity, compiler bugs, Ethereum Virtual Machine bugs, attacks on the blockchain network</a:t>
            </a:r>
          </a:p>
          <a:p>
            <a:pPr marL="664546" lvl="1" indent="-181240">
              <a:buFont typeface="Arial" panose="020B0604020202020204" pitchFamily="34" charset="0"/>
              <a:buChar char="•"/>
            </a:pPr>
            <a:r>
              <a:rPr lang="en-US" dirty="0" smtClean="0">
                <a:effectLst/>
              </a:rPr>
              <a:t>Ethereum has </a:t>
            </a:r>
            <a:r>
              <a:rPr lang="en-US" b="1" dirty="0" smtClean="0">
                <a:effectLst/>
              </a:rPr>
              <a:t>no central source </a:t>
            </a:r>
            <a:r>
              <a:rPr lang="en-US" dirty="0" smtClean="0">
                <a:effectLst/>
              </a:rPr>
              <a:t>documenting known vulnerabilities, attacks and problematic constructs</a:t>
            </a:r>
            <a:endParaRPr lang="en-GB" dirty="0" smtClean="0">
              <a:effectLst/>
            </a:endParaRPr>
          </a:p>
          <a:p>
            <a:pPr marL="181240" indent="-181240" defTabSz="966612">
              <a:buFont typeface="Arial" panose="020B0604020202020204" pitchFamily="34" charset="0"/>
              <a:buChar char="•"/>
              <a:defRPr/>
            </a:pPr>
            <a:r>
              <a:rPr lang="en-GB" sz="1300" dirty="0"/>
              <a:t>Because of the inherent nature of the blockchain, fraudulent transactions are hard to detect, and cannot be rolled back quickly; they may require a soft or hard fork of the blockchain. “Immutability of bugs”.</a:t>
            </a:r>
          </a:p>
          <a:p>
            <a:pPr marL="181240" indent="-181240">
              <a:buFont typeface="Arial" panose="020B0604020202020204" pitchFamily="34" charset="0"/>
              <a:buChar char="•"/>
            </a:pPr>
            <a:r>
              <a:rPr lang="en-GB" sz="1300" b="1" dirty="0"/>
              <a:t>Expand the current security assurance regime </a:t>
            </a:r>
            <a:r>
              <a:rPr lang="en-GB" sz="1300" dirty="0"/>
              <a:t>to include smart contracts and assets</a:t>
            </a:r>
          </a:p>
          <a:p>
            <a:pPr marL="181240" indent="-181240">
              <a:buFont typeface="Arial" panose="020B0604020202020204" pitchFamily="34" charset="0"/>
              <a:buChar char="•"/>
            </a:pPr>
            <a:r>
              <a:rPr lang="en-GB" sz="1300" dirty="0"/>
              <a:t>Should </a:t>
            </a:r>
            <a:r>
              <a:rPr lang="en-GB" sz="1300" b="1" dirty="0"/>
              <a:t>accept the risk of asymptotic failure </a:t>
            </a:r>
            <a:r>
              <a:rPr lang="en-GB" sz="1300" dirty="0"/>
              <a:t>within organizational tolerance</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91</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https://www.slideshare.net/BinhNguyen79/blockchain-explored-a-technical-deepdive</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92</a:t>
            </a:fld>
            <a:endParaRPr lang="en-GB"/>
          </a:p>
        </p:txBody>
      </p:sp>
    </p:spTree>
    <p:extLst>
      <p:ext uri="{BB962C8B-B14F-4D97-AF65-F5344CB8AC3E}">
        <p14:creationId xmlns:p14="http://schemas.microsoft.com/office/powerpoint/2010/main" val="33676528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decision of not building a coin strongly shaped the strategic goals of Hyperledger to build industrial applications of blockchain technology and sharply separating it from the get-rich schemes usually evolving from currency based blockchains. This might be more boring, but also more straightforward to the technology.</a:t>
            </a:r>
            <a:endParaRPr lang="en-US" dirty="0" smtClean="0"/>
          </a:p>
          <a:p>
            <a:endParaRPr lang="en-US" dirty="0" smtClean="0"/>
          </a:p>
          <a:p>
            <a:r>
              <a:rPr lang="en-US" dirty="0" smtClean="0"/>
              <a:t>Tooling:</a:t>
            </a:r>
          </a:p>
          <a:p>
            <a:pPr lvl="1"/>
            <a:r>
              <a:rPr lang="en-US" dirty="0" smtClean="0"/>
              <a:t>Cello: Deployment tooling</a:t>
            </a:r>
          </a:p>
          <a:p>
            <a:pPr lvl="1"/>
            <a:r>
              <a:rPr lang="en-US" dirty="0" smtClean="0"/>
              <a:t>Composer: Package management tooling</a:t>
            </a:r>
          </a:p>
          <a:p>
            <a:pPr lvl="1"/>
            <a:r>
              <a:rPr lang="en-US" dirty="0" smtClean="0"/>
              <a:t>Explorer: Analytics tooling</a:t>
            </a:r>
          </a:p>
          <a:p>
            <a:pPr lvl="1"/>
            <a:r>
              <a:rPr lang="en-US" dirty="0" smtClean="0"/>
              <a:t>Indy: Supporting independent identity</a:t>
            </a:r>
          </a:p>
          <a:p>
            <a:endParaRPr lang="en-US" dirty="0" smtClean="0"/>
          </a:p>
          <a:p>
            <a:r>
              <a:rPr lang="en-US" dirty="0" smtClean="0"/>
              <a:t>Source: https://blockgeeks.com/guides/what-is-hyperledger/</a:t>
            </a:r>
          </a:p>
        </p:txBody>
      </p:sp>
      <p:sp>
        <p:nvSpPr>
          <p:cNvPr id="4" name="Slide Number Placeholder 3"/>
          <p:cNvSpPr>
            <a:spLocks noGrp="1"/>
          </p:cNvSpPr>
          <p:nvPr>
            <p:ph type="sldNum" sz="quarter" idx="10"/>
          </p:nvPr>
        </p:nvSpPr>
        <p:spPr/>
        <p:txBody>
          <a:bodyPr/>
          <a:lstStyle/>
          <a:p>
            <a:fld id="{942793C7-65A8-463F-B7FE-614885B150DE}" type="slidenum">
              <a:rPr lang="en-GB" smtClean="0"/>
              <a:t>93</a:t>
            </a:fld>
            <a:endParaRPr lang="en-GB"/>
          </a:p>
        </p:txBody>
      </p:sp>
    </p:spTree>
    <p:extLst>
      <p:ext uri="{BB962C8B-B14F-4D97-AF65-F5344CB8AC3E}">
        <p14:creationId xmlns:p14="http://schemas.microsoft.com/office/powerpoint/2010/main" val="233869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dirty="0" err="1" smtClean="0"/>
              <a:t>Shuttershock</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11</a:t>
            </a:fld>
            <a:endParaRPr lang="en-GB"/>
          </a:p>
        </p:txBody>
      </p:sp>
    </p:spTree>
    <p:extLst>
      <p:ext uri="{BB962C8B-B14F-4D97-AF65-F5344CB8AC3E}">
        <p14:creationId xmlns:p14="http://schemas.microsoft.com/office/powerpoint/2010/main" val="2650447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CSX2017ppt_titl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68384" cy="5157216"/>
          </a:xfrm>
          <a:prstGeom prst="rect">
            <a:avLst/>
          </a:prstGeom>
        </p:spPr>
      </p:pic>
      <p:sp>
        <p:nvSpPr>
          <p:cNvPr id="8" name="Text Placeholder 7"/>
          <p:cNvSpPr>
            <a:spLocks noGrp="1"/>
          </p:cNvSpPr>
          <p:nvPr>
            <p:ph type="body" sz="quarter" idx="11" hasCustomPrompt="1"/>
          </p:nvPr>
        </p:nvSpPr>
        <p:spPr>
          <a:xfrm>
            <a:off x="393700" y="4203700"/>
            <a:ext cx="6807200" cy="723900"/>
          </a:xfrm>
          <a:prstGeom prst="rect">
            <a:avLst/>
          </a:prstGeom>
        </p:spPr>
        <p:txBody>
          <a:bodyPr vert="horz"/>
          <a:lstStyle>
            <a:lvl1pPr marL="0" indent="0">
              <a:lnSpc>
                <a:spcPct val="90000"/>
              </a:lnSpc>
              <a:buFontTx/>
              <a:buNone/>
              <a:defRPr sz="1300" baseline="0">
                <a:solidFill>
                  <a:schemeClr val="bg1"/>
                </a:solidFill>
              </a:defRPr>
            </a:lvl1pPr>
          </a:lstStyle>
          <a:p>
            <a:pPr lvl="0"/>
            <a:r>
              <a:rPr lang="en-US" dirty="0"/>
              <a:t>Presenter name, Credentials,</a:t>
            </a:r>
            <a:br>
              <a:rPr lang="en-US" dirty="0"/>
            </a:br>
            <a:r>
              <a:rPr lang="en-US" dirty="0"/>
              <a:t>Title, Company</a:t>
            </a:r>
          </a:p>
        </p:txBody>
      </p:sp>
      <p:sp>
        <p:nvSpPr>
          <p:cNvPr id="6" name="Text Placeholder 5"/>
          <p:cNvSpPr>
            <a:spLocks noGrp="1"/>
          </p:cNvSpPr>
          <p:nvPr>
            <p:ph type="body" sz="quarter" idx="12" hasCustomPrompt="1"/>
          </p:nvPr>
        </p:nvSpPr>
        <p:spPr>
          <a:xfrm>
            <a:off x="393700" y="1320800"/>
            <a:ext cx="6807200" cy="2882900"/>
          </a:xfrm>
          <a:prstGeom prst="rect">
            <a:avLst/>
          </a:prstGeom>
        </p:spPr>
        <p:txBody>
          <a:bodyPr vert="horz" anchor="ctr"/>
          <a:lstStyle>
            <a:lvl1pPr marL="0" indent="0">
              <a:lnSpc>
                <a:spcPct val="90000"/>
              </a:lnSpc>
              <a:buNone/>
              <a:defRPr sz="3600">
                <a:solidFill>
                  <a:schemeClr val="bg1"/>
                </a:solidFill>
              </a:defRPr>
            </a:lvl1pPr>
            <a:lvl2pPr marL="434334" indent="0">
              <a:buNone/>
              <a:defRPr sz="4800">
                <a:solidFill>
                  <a:schemeClr val="bg1"/>
                </a:solidFill>
              </a:defRPr>
            </a:lvl2pPr>
            <a:lvl3pPr marL="868669" indent="0">
              <a:buNone/>
              <a:defRPr sz="4800">
                <a:solidFill>
                  <a:schemeClr val="bg1"/>
                </a:solidFill>
              </a:defRPr>
            </a:lvl3pPr>
            <a:lvl4pPr marL="1303003" indent="0">
              <a:buNone/>
              <a:defRPr sz="4800">
                <a:solidFill>
                  <a:schemeClr val="bg1"/>
                </a:solidFill>
              </a:defRPr>
            </a:lvl4pPr>
            <a:lvl5pPr marL="1737337" indent="0">
              <a:buNone/>
              <a:defRPr sz="4800">
                <a:solidFill>
                  <a:schemeClr val="bg1"/>
                </a:solidFill>
              </a:defRPr>
            </a:lvl5pPr>
          </a:lstStyle>
          <a:p>
            <a:pPr lvl="0"/>
            <a:r>
              <a:rPr lang="en-US" dirty="0"/>
              <a:t>Click to edit CSX 2018 </a:t>
            </a:r>
            <a:br>
              <a:rPr lang="en-US" dirty="0"/>
            </a:br>
            <a:r>
              <a:rPr lang="en-US" dirty="0"/>
              <a:t>session title</a:t>
            </a:r>
          </a:p>
        </p:txBody>
      </p:sp>
      <p:pic>
        <p:nvPicPr>
          <p:cNvPr id="3" name="Picture 2" descr="CSXconf_Euro2018w.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3700" y="131366"/>
            <a:ext cx="2187569" cy="1159099"/>
          </a:xfrm>
          <a:prstGeom prst="rect">
            <a:avLst/>
          </a:prstGeom>
        </p:spPr>
      </p:pic>
    </p:spTree>
    <p:extLst>
      <p:ext uri="{BB962C8B-B14F-4D97-AF65-F5344CB8AC3E}">
        <p14:creationId xmlns:p14="http://schemas.microsoft.com/office/powerpoint/2010/main" val="139130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CSX2017ppt_slide.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490812" y="1207587"/>
            <a:ext cx="6934246" cy="3516813"/>
          </a:xfrm>
          <a:prstGeom prst="rect">
            <a:avLst/>
          </a:prstGeom>
        </p:spPr>
        <p:txBody>
          <a:bodyPr lIns="80010" tIns="40005" rIns="80010" bIns="40005"/>
          <a:lstStyle>
            <a:lvl1pPr>
              <a:defRPr sz="1800" b="0" baseline="0">
                <a:solidFill>
                  <a:srgbClr val="363636"/>
                </a:solidFill>
              </a:defRPr>
            </a:lvl1pPr>
            <a:lvl2pPr>
              <a:defRPr sz="1600" b="0" baseline="0"/>
            </a:lvl2pPr>
          </a:lstStyle>
          <a:p>
            <a:pPr>
              <a:lnSpc>
                <a:spcPct val="90000"/>
              </a:lnSpc>
            </a:pPr>
            <a:r>
              <a:rPr lang="en-US" sz="1600" dirty="0">
                <a:solidFill>
                  <a:srgbClr val="363636"/>
                </a:solidFill>
                <a:latin typeface="Arial"/>
                <a:cs typeface="Arial"/>
              </a:rPr>
              <a:t>Click to Add Text</a:t>
            </a:r>
          </a:p>
          <a:p>
            <a:pPr>
              <a:lnSpc>
                <a:spcPct val="90000"/>
              </a:lnSpc>
            </a:pPr>
            <a:endParaRPr lang="en-US" sz="1600" dirty="0">
              <a:solidFill>
                <a:srgbClr val="363636"/>
              </a:solidFill>
              <a:latin typeface="Arial"/>
              <a:cs typeface="Arial"/>
            </a:endParaRPr>
          </a:p>
        </p:txBody>
      </p:sp>
      <p:sp>
        <p:nvSpPr>
          <p:cNvPr id="9" name="Text Placeholder 8"/>
          <p:cNvSpPr>
            <a:spLocks noGrp="1"/>
          </p:cNvSpPr>
          <p:nvPr>
            <p:ph type="body" sz="quarter" idx="12" hasCustomPrompt="1"/>
          </p:nvPr>
        </p:nvSpPr>
        <p:spPr>
          <a:xfrm>
            <a:off x="490539" y="0"/>
            <a:ext cx="6934520" cy="1068388"/>
          </a:xfrm>
          <a:prstGeom prst="rect">
            <a:avLst/>
          </a:prstGeom>
          <a:ln>
            <a:noFill/>
          </a:ln>
        </p:spPr>
        <p:txBody>
          <a:bodyPr vert="horz" anchor="ctr"/>
          <a:lstStyle>
            <a:lvl1pPr marL="0" indent="0">
              <a:buFontTx/>
              <a:buNone/>
              <a:defRPr sz="2400" baseline="0">
                <a:solidFill>
                  <a:schemeClr val="bg1"/>
                </a:solidFill>
              </a:defRPr>
            </a:lvl1pPr>
            <a:lvl2pPr marL="434334" indent="0">
              <a:buFontTx/>
              <a:buNone/>
              <a:defRPr>
                <a:solidFill>
                  <a:schemeClr val="bg1"/>
                </a:solidFill>
              </a:defRPr>
            </a:lvl2pPr>
            <a:lvl3pPr marL="868669" indent="0">
              <a:buFontTx/>
              <a:buNone/>
              <a:defRPr>
                <a:solidFill>
                  <a:schemeClr val="bg1"/>
                </a:solidFill>
              </a:defRPr>
            </a:lvl3pPr>
            <a:lvl4pPr marL="1303003" indent="0">
              <a:buFontTx/>
              <a:buNone/>
              <a:defRPr>
                <a:solidFill>
                  <a:schemeClr val="bg1"/>
                </a:solidFill>
              </a:defRPr>
            </a:lvl4pPr>
            <a:lvl5pPr marL="1737337" indent="0">
              <a:buFontTx/>
              <a:buNone/>
              <a:defRPr>
                <a:solidFill>
                  <a:schemeClr val="bg1"/>
                </a:solidFill>
              </a:defRPr>
            </a:lvl5pPr>
          </a:lstStyle>
          <a:p>
            <a:pPr lvl="0"/>
            <a:r>
              <a:rPr lang="en-US" dirty="0"/>
              <a:t>Click to edit slide headline</a:t>
            </a:r>
          </a:p>
        </p:txBody>
      </p:sp>
      <p:sp>
        <p:nvSpPr>
          <p:cNvPr id="7" name="TextBox 6"/>
          <p:cNvSpPr txBox="1"/>
          <p:nvPr userDrawn="1"/>
        </p:nvSpPr>
        <p:spPr>
          <a:xfrm>
            <a:off x="4075168" y="4957593"/>
            <a:ext cx="4678219" cy="169277"/>
          </a:xfrm>
          <a:prstGeom prst="rect">
            <a:avLst/>
          </a:prstGeom>
          <a:noFill/>
        </p:spPr>
        <p:txBody>
          <a:bodyPr wrap="square" rtlCol="0">
            <a:spAutoFit/>
          </a:bodyPr>
          <a:lstStyle/>
          <a:p>
            <a:pPr algn="r"/>
            <a:r>
              <a:rPr lang="en-US" sz="500" kern="1200" dirty="0">
                <a:solidFill>
                  <a:srgbClr val="148F86"/>
                </a:solidFill>
                <a:latin typeface="+mn-lt"/>
                <a:ea typeface="+mn-ea"/>
                <a:cs typeface="+mn-cs"/>
              </a:rPr>
              <a:t>Copyright © 2018 Information Systems Audit and Control Association, Inc. All rights reserved. </a:t>
            </a:r>
            <a:endParaRPr lang="en-US" sz="500" dirty="0">
              <a:solidFill>
                <a:srgbClr val="148F86"/>
              </a:solidFill>
            </a:endParaRPr>
          </a:p>
        </p:txBody>
      </p:sp>
      <p:pic>
        <p:nvPicPr>
          <p:cNvPr id="14" name="Picture 13" descr="CSX2017_SocialMedia-01.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567225" y="4615083"/>
            <a:ext cx="967176" cy="227010"/>
          </a:xfrm>
          <a:prstGeom prst="rect">
            <a:avLst/>
          </a:prstGeom>
        </p:spPr>
      </p:pic>
      <p:pic>
        <p:nvPicPr>
          <p:cNvPr id="3" name="Picture 2" descr="CSXconf_Euro2018.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7394545" y="3949219"/>
            <a:ext cx="1316608" cy="697614"/>
          </a:xfrm>
          <a:prstGeom prst="rect">
            <a:avLst/>
          </a:prstGeom>
        </p:spPr>
      </p:pic>
    </p:spTree>
    <p:extLst>
      <p:ext uri="{BB962C8B-B14F-4D97-AF65-F5344CB8AC3E}">
        <p14:creationId xmlns:p14="http://schemas.microsoft.com/office/powerpoint/2010/main" val="3647770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Dr. Marco Ermini, CISA, CISM, CISSP, ITILv3, GCIH, RCSS, PhD</a:t>
            </a:r>
          </a:p>
          <a:p>
            <a:r>
              <a:rPr lang="en-US" dirty="0" smtClean="0"/>
              <a:t>Senior Security and Compliance Officer, Orange Business Services</a:t>
            </a:r>
            <a:endParaRPr lang="en-US" dirty="0"/>
          </a:p>
        </p:txBody>
      </p:sp>
      <p:sp>
        <p:nvSpPr>
          <p:cNvPr id="3" name="Text Placeholder 2"/>
          <p:cNvSpPr>
            <a:spLocks noGrp="1"/>
          </p:cNvSpPr>
          <p:nvPr>
            <p:ph type="body" sz="quarter" idx="12"/>
          </p:nvPr>
        </p:nvSpPr>
        <p:spPr/>
        <p:txBody>
          <a:bodyPr/>
          <a:lstStyle/>
          <a:p>
            <a:r>
              <a:rPr lang="en-GB" dirty="0" smtClean="0"/>
              <a:t>Blockchain</a:t>
            </a:r>
            <a:r>
              <a:rPr lang="en-GB" dirty="0"/>
              <a:t>: everyone wants </a:t>
            </a:r>
            <a:r>
              <a:rPr lang="en-GB" dirty="0" smtClean="0"/>
              <a:t>to sell </a:t>
            </a:r>
            <a:r>
              <a:rPr lang="en-GB" dirty="0"/>
              <a:t>me that - but is that </a:t>
            </a:r>
            <a:r>
              <a:rPr lang="en-GB" dirty="0" smtClean="0"/>
              <a:t>really right </a:t>
            </a:r>
            <a:r>
              <a:rPr lang="en-GB" dirty="0"/>
              <a:t>for my application?</a:t>
            </a:r>
            <a:endParaRPr lang="en-US" dirty="0"/>
          </a:p>
        </p:txBody>
      </p:sp>
    </p:spTree>
    <p:extLst>
      <p:ext uri="{BB962C8B-B14F-4D97-AF65-F5344CB8AC3E}">
        <p14:creationId xmlns:p14="http://schemas.microsoft.com/office/powerpoint/2010/main" val="3435230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understand the </a:t>
            </a:r>
            <a:r>
              <a:rPr lang="en-GB" dirty="0" smtClean="0"/>
              <a:t>basic</a:t>
            </a:r>
          </a:p>
          <a:p>
            <a:pPr lvl="1"/>
            <a:r>
              <a:rPr lang="en-GB" dirty="0" smtClean="0"/>
              <a:t>there will be some hand waving</a:t>
            </a:r>
          </a:p>
          <a:p>
            <a:endParaRPr lang="en-GB" dirty="0" smtClean="0"/>
          </a:p>
          <a:p>
            <a:r>
              <a:rPr lang="en-GB" dirty="0" smtClean="0"/>
              <a:t>being able to </a:t>
            </a:r>
            <a:r>
              <a:rPr lang="en-GB" dirty="0"/>
              <a:t>answer the excessive counter-critiques</a:t>
            </a:r>
          </a:p>
          <a:p>
            <a:endParaRPr lang="en-GB" dirty="0" smtClean="0"/>
          </a:p>
          <a:p>
            <a:r>
              <a:rPr lang="en-GB" dirty="0" smtClean="0"/>
              <a:t>identify potentially </a:t>
            </a:r>
            <a:r>
              <a:rPr lang="en-GB" dirty="0"/>
              <a:t>successful blockchain </a:t>
            </a:r>
            <a:r>
              <a:rPr lang="en-GB" dirty="0" smtClean="0"/>
              <a:t>project</a:t>
            </a:r>
          </a:p>
          <a:p>
            <a:endParaRPr lang="en-GB" dirty="0" smtClean="0"/>
          </a:p>
          <a:p>
            <a:r>
              <a:rPr lang="en-GB" dirty="0" smtClean="0"/>
              <a:t>how </a:t>
            </a:r>
            <a:r>
              <a:rPr lang="en-GB" dirty="0"/>
              <a:t>to find a </a:t>
            </a:r>
            <a:r>
              <a:rPr lang="en-GB" dirty="0" smtClean="0"/>
              <a:t>good </a:t>
            </a:r>
            <a:r>
              <a:rPr lang="en-GB" dirty="0"/>
              <a:t>candidate within your </a:t>
            </a:r>
            <a:r>
              <a:rPr lang="en-GB" dirty="0" smtClean="0"/>
              <a:t>organization</a:t>
            </a:r>
          </a:p>
          <a:p>
            <a:endParaRPr lang="en-GB" dirty="0" smtClean="0"/>
          </a:p>
        </p:txBody>
      </p:sp>
      <p:sp>
        <p:nvSpPr>
          <p:cNvPr id="3" name="Text Placeholder 2"/>
          <p:cNvSpPr>
            <a:spLocks noGrp="1"/>
          </p:cNvSpPr>
          <p:nvPr>
            <p:ph type="body" sz="quarter" idx="12"/>
          </p:nvPr>
        </p:nvSpPr>
        <p:spPr/>
        <p:txBody>
          <a:bodyPr/>
          <a:lstStyle/>
          <a:p>
            <a:r>
              <a:rPr lang="en-GB" dirty="0" smtClean="0"/>
              <a:t>What is the aim of this talk</a:t>
            </a:r>
            <a:endParaRPr lang="en-GB" dirty="0"/>
          </a:p>
        </p:txBody>
      </p:sp>
    </p:spTree>
    <p:custDataLst>
      <p:tags r:id="rId1"/>
    </p:custDataLst>
    <p:extLst>
      <p:ext uri="{BB962C8B-B14F-4D97-AF65-F5344CB8AC3E}">
        <p14:creationId xmlns:p14="http://schemas.microsoft.com/office/powerpoint/2010/main" val="202889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et's start image"/>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l="-2083" r="-1763"/>
          <a:stretch/>
        </p:blipFill>
        <p:spPr bwMode="auto">
          <a:xfrm>
            <a:off x="3097558" y="1688962"/>
            <a:ext cx="246888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5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Opportunities and Risks</a:t>
            </a:r>
            <a:endParaRPr lang="en-GB" dirty="0"/>
          </a:p>
        </p:txBody>
      </p:sp>
      <p:pic>
        <p:nvPicPr>
          <p:cNvPr id="5122" name="Picture 2" descr="Image result for opportunities and risk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07227" y="1897684"/>
            <a:ext cx="272415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8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Blockchain in itself…</a:t>
            </a:r>
          </a:p>
          <a:p>
            <a:endParaRPr lang="en-GB" dirty="0" smtClean="0"/>
          </a:p>
          <a:p>
            <a:pPr lvl="1"/>
            <a:r>
              <a:rPr lang="en-GB" dirty="0" smtClean="0"/>
              <a:t>…does not provide security</a:t>
            </a:r>
          </a:p>
          <a:p>
            <a:endParaRPr lang="en-GB" dirty="0"/>
          </a:p>
          <a:p>
            <a:pPr lvl="1"/>
            <a:r>
              <a:rPr lang="en-GB" dirty="0" smtClean="0"/>
              <a:t>…can be slow</a:t>
            </a:r>
          </a:p>
          <a:p>
            <a:endParaRPr lang="en-GB" dirty="0"/>
          </a:p>
          <a:p>
            <a:pPr lvl="1"/>
            <a:r>
              <a:rPr lang="en-GB" dirty="0" smtClean="0"/>
              <a:t>…no governance</a:t>
            </a:r>
          </a:p>
          <a:p>
            <a:endParaRPr lang="en-GB" dirty="0"/>
          </a:p>
          <a:p>
            <a:pPr lvl="1"/>
            <a:r>
              <a:rPr lang="en-GB" dirty="0" smtClean="0"/>
              <a:t>…still requires IT infrastructure</a:t>
            </a:r>
          </a:p>
          <a:p>
            <a:endParaRPr lang="en-GB" dirty="0"/>
          </a:p>
          <a:p>
            <a:pPr lvl="1"/>
            <a:r>
              <a:rPr lang="en-GB" dirty="0" smtClean="0"/>
              <a:t>…is not secure</a:t>
            </a:r>
          </a:p>
        </p:txBody>
      </p:sp>
      <p:sp>
        <p:nvSpPr>
          <p:cNvPr id="3" name="Text Placeholder 2"/>
          <p:cNvSpPr>
            <a:spLocks noGrp="1"/>
          </p:cNvSpPr>
          <p:nvPr>
            <p:ph type="body" sz="quarter" idx="12"/>
          </p:nvPr>
        </p:nvSpPr>
        <p:spPr/>
        <p:txBody>
          <a:bodyPr/>
          <a:lstStyle/>
          <a:p>
            <a:r>
              <a:rPr lang="en-GB" dirty="0" smtClean="0"/>
              <a:t>Valid Criticisms – Debunking Myths</a:t>
            </a:r>
            <a:endParaRPr lang="en-GB" dirty="0"/>
          </a:p>
        </p:txBody>
      </p:sp>
    </p:spTree>
    <p:custDataLst>
      <p:tags r:id="rId1"/>
    </p:custDataLst>
    <p:extLst>
      <p:ext uri="{BB962C8B-B14F-4D97-AF65-F5344CB8AC3E}">
        <p14:creationId xmlns:p14="http://schemas.microsoft.com/office/powerpoint/2010/main" val="191593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00249" cy="3516813"/>
          </a:xfrm>
        </p:spPr>
        <p:txBody>
          <a:bodyPr/>
          <a:lstStyle/>
          <a:p>
            <a:r>
              <a:rPr lang="en-US" dirty="0"/>
              <a:t>Mitigating Trust and Transparency </a:t>
            </a:r>
            <a:r>
              <a:rPr lang="en-US" dirty="0" smtClean="0"/>
              <a:t>Issues</a:t>
            </a:r>
            <a:endParaRPr lang="en-US" dirty="0"/>
          </a:p>
          <a:p>
            <a:r>
              <a:rPr lang="en-US" dirty="0" smtClean="0"/>
              <a:t>Providing community control and Data Integrity</a:t>
            </a:r>
          </a:p>
          <a:p>
            <a:r>
              <a:rPr lang="en-US" dirty="0" smtClean="0"/>
              <a:t>Use cases abound</a:t>
            </a:r>
          </a:p>
          <a:p>
            <a:pPr lvl="1"/>
            <a:r>
              <a:rPr lang="en-US" dirty="0" smtClean="0"/>
              <a:t>mostly, where a centralized trust arbiter does not appeal anymore</a:t>
            </a:r>
          </a:p>
          <a:p>
            <a:r>
              <a:rPr lang="en-US" dirty="0" smtClean="0"/>
              <a:t>Ability for independent nodes to converge on a consensus</a:t>
            </a:r>
            <a:endParaRPr lang="en-US" dirty="0"/>
          </a:p>
          <a:p>
            <a:r>
              <a:rPr lang="en-US" dirty="0" smtClean="0"/>
              <a:t>Certainty of determination that a transaction does or does not exist</a:t>
            </a:r>
          </a:p>
          <a:p>
            <a:r>
              <a:rPr lang="en-US" dirty="0" smtClean="0"/>
              <a:t>Ensuring </a:t>
            </a:r>
            <a:r>
              <a:rPr lang="en-US" dirty="0"/>
              <a:t>the Integrity of Digital </a:t>
            </a:r>
            <a:r>
              <a:rPr lang="en-US" dirty="0" smtClean="0"/>
              <a:t>Assets – fraud mitigation</a:t>
            </a:r>
          </a:p>
          <a:p>
            <a:r>
              <a:rPr lang="en-US" dirty="0"/>
              <a:t>Increasing Fault Tolerance and </a:t>
            </a:r>
            <a:r>
              <a:rPr lang="en-US" dirty="0" smtClean="0"/>
              <a:t>Resilience – e.g. </a:t>
            </a:r>
            <a:r>
              <a:rPr lang="en-US" dirty="0" err="1" smtClean="0"/>
              <a:t>DoS</a:t>
            </a:r>
            <a:r>
              <a:rPr lang="en-US" dirty="0" smtClean="0"/>
              <a:t> protection</a:t>
            </a:r>
          </a:p>
          <a:p>
            <a:r>
              <a:rPr lang="en-US" dirty="0" smtClean="0"/>
              <a:t>Can enabling entire new business opportunities</a:t>
            </a:r>
            <a:endParaRPr lang="en-US" dirty="0"/>
          </a:p>
        </p:txBody>
      </p:sp>
      <p:sp>
        <p:nvSpPr>
          <p:cNvPr id="3" name="Text Placeholder 2"/>
          <p:cNvSpPr>
            <a:spLocks noGrp="1"/>
          </p:cNvSpPr>
          <p:nvPr>
            <p:ph type="body" sz="quarter" idx="12"/>
          </p:nvPr>
        </p:nvSpPr>
        <p:spPr/>
        <p:txBody>
          <a:bodyPr/>
          <a:lstStyle/>
          <a:p>
            <a:r>
              <a:rPr lang="en-GB" dirty="0" smtClean="0"/>
              <a:t>Benefits and uses for blockchain do exist</a:t>
            </a:r>
            <a:endParaRPr lang="en-GB" dirty="0"/>
          </a:p>
        </p:txBody>
      </p:sp>
    </p:spTree>
    <p:custDataLst>
      <p:tags r:id="rId1"/>
    </p:custDataLst>
    <p:extLst>
      <p:ext uri="{BB962C8B-B14F-4D97-AF65-F5344CB8AC3E}">
        <p14:creationId xmlns:p14="http://schemas.microsoft.com/office/powerpoint/2010/main" val="306743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00249" cy="3516813"/>
          </a:xfrm>
        </p:spPr>
        <p:txBody>
          <a:bodyPr/>
          <a:lstStyle/>
          <a:p>
            <a:r>
              <a:rPr lang="en-GB" dirty="0">
                <a:solidFill>
                  <a:schemeClr val="tx1"/>
                </a:solidFill>
              </a:rPr>
              <a:t>Marketing </a:t>
            </a:r>
            <a:r>
              <a:rPr lang="en-GB" dirty="0" smtClean="0">
                <a:solidFill>
                  <a:schemeClr val="tx1"/>
                </a:solidFill>
              </a:rPr>
              <a:t>Hype, Inconsistent Definitions</a:t>
            </a:r>
          </a:p>
          <a:p>
            <a:r>
              <a:rPr lang="en-GB" dirty="0" smtClean="0">
                <a:solidFill>
                  <a:schemeClr val="tx1"/>
                </a:solidFill>
              </a:rPr>
              <a:t>Scalability</a:t>
            </a:r>
          </a:p>
          <a:p>
            <a:r>
              <a:rPr lang="en-GB" dirty="0" smtClean="0">
                <a:solidFill>
                  <a:schemeClr val="tx1"/>
                </a:solidFill>
              </a:rPr>
              <a:t>Response Time</a:t>
            </a:r>
          </a:p>
          <a:p>
            <a:r>
              <a:rPr lang="en-GB" dirty="0">
                <a:solidFill>
                  <a:schemeClr val="tx1"/>
                </a:solidFill>
              </a:rPr>
              <a:t>Blockchain Is Not Immune to Cyberattacks or Fraud</a:t>
            </a:r>
            <a:endParaRPr lang="en-GB" b="1" dirty="0"/>
          </a:p>
          <a:p>
            <a:pPr lvl="0"/>
            <a:r>
              <a:rPr lang="en-GB" dirty="0">
                <a:solidFill>
                  <a:schemeClr val="tx1"/>
                </a:solidFill>
              </a:rPr>
              <a:t>The Difficulty in Assessing Risk and Exposure Across the Range of Blockchain Offerings</a:t>
            </a:r>
            <a:endParaRPr lang="en-GB" b="1" dirty="0"/>
          </a:p>
          <a:p>
            <a:endParaRPr lang="en-GB" dirty="0" smtClean="0"/>
          </a:p>
          <a:p>
            <a:endParaRPr lang="en-US" dirty="0"/>
          </a:p>
        </p:txBody>
      </p:sp>
      <p:sp>
        <p:nvSpPr>
          <p:cNvPr id="3" name="Text Placeholder 2"/>
          <p:cNvSpPr>
            <a:spLocks noGrp="1"/>
          </p:cNvSpPr>
          <p:nvPr>
            <p:ph type="body" sz="quarter" idx="12"/>
          </p:nvPr>
        </p:nvSpPr>
        <p:spPr/>
        <p:txBody>
          <a:bodyPr/>
          <a:lstStyle/>
          <a:p>
            <a:r>
              <a:rPr lang="en-GB" dirty="0" smtClean="0"/>
              <a:t>Risks also exist</a:t>
            </a:r>
            <a:endParaRPr lang="en-GB" dirty="0"/>
          </a:p>
        </p:txBody>
      </p:sp>
    </p:spTree>
    <p:custDataLst>
      <p:tags r:id="rId1"/>
    </p:custDataLst>
    <p:extLst>
      <p:ext uri="{BB962C8B-B14F-4D97-AF65-F5344CB8AC3E}">
        <p14:creationId xmlns:p14="http://schemas.microsoft.com/office/powerpoint/2010/main" val="330788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promise of the blockchain</a:t>
            </a:r>
            <a:endParaRPr lang="en-US" dirty="0"/>
          </a:p>
        </p:txBody>
      </p:sp>
      <p:pic>
        <p:nvPicPr>
          <p:cNvPr id="21506" name="Picture 2" descr="Image result for Trusted Computing and Trustless Transactions"/>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7861" y="1351192"/>
            <a:ext cx="5961269" cy="338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2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understand </a:t>
            </a:r>
            <a:r>
              <a:rPr lang="en-GB" dirty="0"/>
              <a:t>blockchain's </a:t>
            </a:r>
            <a:r>
              <a:rPr lang="en-GB" dirty="0" smtClean="0"/>
              <a:t>technology</a:t>
            </a:r>
            <a:endParaRPr lang="en-GB" dirty="0"/>
          </a:p>
          <a:p>
            <a:endParaRPr lang="en-GB" dirty="0" smtClean="0"/>
          </a:p>
          <a:p>
            <a:r>
              <a:rPr lang="en-GB" dirty="0" smtClean="0"/>
              <a:t>extract </a:t>
            </a:r>
            <a:r>
              <a:rPr lang="en-GB" dirty="0"/>
              <a:t>business value </a:t>
            </a:r>
            <a:r>
              <a:rPr lang="en-GB" dirty="0" smtClean="0"/>
              <a:t>blockchain </a:t>
            </a:r>
            <a:r>
              <a:rPr lang="en-GB" dirty="0"/>
              <a:t>technologies</a:t>
            </a:r>
          </a:p>
          <a:p>
            <a:endParaRPr lang="en-GB" dirty="0" smtClean="0"/>
          </a:p>
          <a:p>
            <a:r>
              <a:rPr lang="en-GB" dirty="0" smtClean="0"/>
              <a:t>integrate </a:t>
            </a:r>
            <a:r>
              <a:rPr lang="en-GB" dirty="0"/>
              <a:t>blockchain </a:t>
            </a:r>
            <a:r>
              <a:rPr lang="en-GB" dirty="0" smtClean="0"/>
              <a:t>with </a:t>
            </a:r>
            <a:r>
              <a:rPr lang="en-GB" dirty="0"/>
              <a:t>enterprise </a:t>
            </a:r>
            <a:r>
              <a:rPr lang="en-GB" dirty="0" smtClean="0"/>
              <a:t>systems</a:t>
            </a:r>
            <a:endParaRPr lang="en-GB" dirty="0"/>
          </a:p>
          <a:p>
            <a:endParaRPr lang="en-GB" dirty="0" smtClean="0"/>
          </a:p>
          <a:p>
            <a:r>
              <a:rPr lang="en-GB" dirty="0" smtClean="0"/>
              <a:t>planning </a:t>
            </a:r>
            <a:r>
              <a:rPr lang="en-GB" dirty="0"/>
              <a:t>for </a:t>
            </a:r>
            <a:r>
              <a:rPr lang="en-GB" dirty="0" smtClean="0"/>
              <a:t>changes that blockchain </a:t>
            </a:r>
            <a:r>
              <a:rPr lang="en-GB" dirty="0"/>
              <a:t>may require</a:t>
            </a:r>
          </a:p>
        </p:txBody>
      </p:sp>
      <p:sp>
        <p:nvSpPr>
          <p:cNvPr id="3" name="Text Placeholder 2"/>
          <p:cNvSpPr>
            <a:spLocks noGrp="1"/>
          </p:cNvSpPr>
          <p:nvPr>
            <p:ph type="body" sz="quarter" idx="12"/>
          </p:nvPr>
        </p:nvSpPr>
        <p:spPr/>
        <p:txBody>
          <a:bodyPr/>
          <a:lstStyle/>
          <a:p>
            <a:r>
              <a:rPr lang="en-GB" dirty="0" smtClean="0"/>
              <a:t>Next step</a:t>
            </a:r>
            <a:endParaRPr lang="en-GB" dirty="0"/>
          </a:p>
        </p:txBody>
      </p:sp>
    </p:spTree>
    <p:custDataLst>
      <p:tags r:id="rId1"/>
    </p:custDataLst>
    <p:extLst>
      <p:ext uri="{BB962C8B-B14F-4D97-AF65-F5344CB8AC3E}">
        <p14:creationId xmlns:p14="http://schemas.microsoft.com/office/powerpoint/2010/main" val="69709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Basics of the blockchain</a:t>
            </a:r>
            <a:endParaRPr lang="en-GB" dirty="0"/>
          </a:p>
        </p:txBody>
      </p:sp>
      <p:pic>
        <p:nvPicPr>
          <p:cNvPr id="6146" name="Picture 2" descr="Related imag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8625" y="1437746"/>
            <a:ext cx="6382518" cy="294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13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Decentralised, asynchronous processing</a:t>
            </a:r>
          </a:p>
          <a:p>
            <a:endParaRPr lang="en-GB" dirty="0"/>
          </a:p>
          <a:p>
            <a:r>
              <a:rPr lang="en-GB" dirty="0" smtClean="0"/>
              <a:t>A logic to include/exclude participants</a:t>
            </a:r>
          </a:p>
          <a:p>
            <a:endParaRPr lang="en-GB" dirty="0"/>
          </a:p>
          <a:p>
            <a:r>
              <a:rPr lang="en-GB" dirty="0" smtClean="0"/>
              <a:t>An algorithm to reach consensus</a:t>
            </a:r>
          </a:p>
          <a:p>
            <a:endParaRPr lang="en-GB" dirty="0" smtClean="0"/>
          </a:p>
          <a:p>
            <a:r>
              <a:rPr lang="en-GB" dirty="0" smtClean="0"/>
              <a:t>Immutability</a:t>
            </a:r>
          </a:p>
          <a:p>
            <a:endParaRPr lang="en-GB" dirty="0"/>
          </a:p>
          <a:p>
            <a:r>
              <a:rPr lang="en-GB" dirty="0" smtClean="0"/>
              <a:t>Resilience</a:t>
            </a:r>
          </a:p>
          <a:p>
            <a:endParaRPr lang="en-GB" dirty="0"/>
          </a:p>
          <a:p>
            <a:r>
              <a:rPr lang="en-GB" dirty="0" smtClean="0"/>
              <a:t>Transparency</a:t>
            </a:r>
            <a:endParaRPr lang="en-GB" dirty="0"/>
          </a:p>
        </p:txBody>
      </p:sp>
      <p:sp>
        <p:nvSpPr>
          <p:cNvPr id="3" name="Text Placeholder 2"/>
          <p:cNvSpPr>
            <a:spLocks noGrp="1"/>
          </p:cNvSpPr>
          <p:nvPr>
            <p:ph type="body" sz="quarter" idx="12"/>
          </p:nvPr>
        </p:nvSpPr>
        <p:spPr/>
        <p:txBody>
          <a:bodyPr/>
          <a:lstStyle/>
          <a:p>
            <a:r>
              <a:rPr lang="en-GB" dirty="0" smtClean="0"/>
              <a:t>What is the blockchain about?</a:t>
            </a:r>
            <a:endParaRPr lang="en-GB" dirty="0"/>
          </a:p>
        </p:txBody>
      </p:sp>
      <p:pic>
        <p:nvPicPr>
          <p:cNvPr id="5122" name="Picture 2" descr="Image result for confidentiality integrity availability"/>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98517" y="1387497"/>
            <a:ext cx="2631846" cy="2556319"/>
          </a:xfrm>
          <a:prstGeom prst="rect">
            <a:avLst/>
          </a:prstGeom>
          <a:noFill/>
          <a:extLst>
            <a:ext uri="{909E8E84-426E-40DD-AFC4-6F175D3DCCD1}">
              <a14:hiddenFill xmlns:a14="http://schemas.microsoft.com/office/drawing/2010/main">
                <a:solidFill>
                  <a:srgbClr val="FFFFFF"/>
                </a:solidFill>
              </a14:hiddenFill>
            </a:ext>
          </a:extLst>
        </p:spPr>
      </p:pic>
      <p:sp>
        <p:nvSpPr>
          <p:cNvPr id="4" name="Smiley Face 3"/>
          <p:cNvSpPr/>
          <p:nvPr/>
        </p:nvSpPr>
        <p:spPr>
          <a:xfrm>
            <a:off x="5313292" y="3237173"/>
            <a:ext cx="346092" cy="349178"/>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Smiley Face 5"/>
          <p:cNvSpPr/>
          <p:nvPr/>
        </p:nvSpPr>
        <p:spPr>
          <a:xfrm>
            <a:off x="7957317" y="3236499"/>
            <a:ext cx="346092" cy="349178"/>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quot;No&quot; Symbol 4"/>
          <p:cNvSpPr/>
          <p:nvPr/>
        </p:nvSpPr>
        <p:spPr>
          <a:xfrm>
            <a:off x="6643028" y="1170932"/>
            <a:ext cx="342823" cy="325097"/>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4054707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5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uiExpand="1" animBg="1"/>
      <p:bldP spid="6" grpId="0" uiExpand="1"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Why? “Blockchain revolution”</a:t>
            </a:r>
            <a:endParaRPr lang="en-GB" dirty="0"/>
          </a:p>
        </p:txBody>
      </p:sp>
      <p:pic>
        <p:nvPicPr>
          <p:cNvPr id="4" name="Picture 4"/>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20519" y="1158303"/>
            <a:ext cx="8729465" cy="371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561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678614" cy="3516813"/>
          </a:xfrm>
        </p:spPr>
        <p:txBody>
          <a:bodyPr/>
          <a:lstStyle/>
          <a:p>
            <a:r>
              <a:rPr lang="en-GB" i="1" dirty="0" smtClean="0"/>
              <a:t>“Designed </a:t>
            </a:r>
            <a:r>
              <a:rPr lang="en-GB" i="1" dirty="0"/>
              <a:t>to Disintermediate and </a:t>
            </a:r>
            <a:r>
              <a:rPr lang="en-GB" i="1" dirty="0" smtClean="0"/>
              <a:t>Disrupt”</a:t>
            </a:r>
            <a:endParaRPr lang="en-GB" i="1" dirty="0"/>
          </a:p>
          <a:p>
            <a:r>
              <a:rPr lang="en-GB" dirty="0" smtClean="0"/>
              <a:t>Digital </a:t>
            </a:r>
            <a:r>
              <a:rPr lang="en-GB" dirty="0"/>
              <a:t>representation of </a:t>
            </a:r>
            <a:r>
              <a:rPr lang="en-GB" dirty="0" smtClean="0"/>
              <a:t>value, privately </a:t>
            </a:r>
            <a:r>
              <a:rPr lang="en-GB" dirty="0"/>
              <a:t>issued</a:t>
            </a:r>
          </a:p>
          <a:p>
            <a:r>
              <a:rPr lang="en-GB" dirty="0" smtClean="0"/>
              <a:t>Varying </a:t>
            </a:r>
            <a:r>
              <a:rPr lang="en-GB" dirty="0"/>
              <a:t>levels of production/issuance and convertibility</a:t>
            </a:r>
          </a:p>
          <a:p>
            <a:r>
              <a:rPr lang="en-GB" dirty="0" smtClean="0"/>
              <a:t>Payment </a:t>
            </a:r>
            <a:r>
              <a:rPr lang="en-GB" dirty="0"/>
              <a:t>flows directly peer to peer, around </a:t>
            </a:r>
            <a:r>
              <a:rPr lang="en-GB" dirty="0" smtClean="0"/>
              <a:t>established institutions</a:t>
            </a:r>
            <a:endParaRPr lang="en-GB" dirty="0"/>
          </a:p>
          <a:p>
            <a:r>
              <a:rPr lang="en-GB" dirty="0" smtClean="0"/>
              <a:t>Design </a:t>
            </a:r>
            <a:r>
              <a:rPr lang="en-GB" dirty="0"/>
              <a:t>goal is to make central authorities irrelevant</a:t>
            </a:r>
          </a:p>
          <a:p>
            <a:pPr lvl="1"/>
            <a:r>
              <a:rPr lang="en-GB" dirty="0" smtClean="0"/>
              <a:t>DAO </a:t>
            </a:r>
            <a:r>
              <a:rPr lang="en-GB" dirty="0"/>
              <a:t>raised $200M in 3 weeks </a:t>
            </a:r>
            <a:r>
              <a:rPr lang="en-GB" dirty="0" smtClean="0"/>
              <a:t>with crowdfunding, without </a:t>
            </a:r>
            <a:r>
              <a:rPr lang="en-GB" dirty="0"/>
              <a:t>banks, law firms, </a:t>
            </a:r>
            <a:r>
              <a:rPr lang="en-GB" dirty="0" smtClean="0"/>
              <a:t>marketing or advertising</a:t>
            </a:r>
            <a:endParaRPr lang="en-GB" dirty="0"/>
          </a:p>
        </p:txBody>
      </p:sp>
      <p:sp>
        <p:nvSpPr>
          <p:cNvPr id="3" name="Text Placeholder 2"/>
          <p:cNvSpPr>
            <a:spLocks noGrp="1"/>
          </p:cNvSpPr>
          <p:nvPr>
            <p:ph type="body" sz="quarter" idx="12"/>
          </p:nvPr>
        </p:nvSpPr>
        <p:spPr/>
        <p:txBody>
          <a:bodyPr/>
          <a:lstStyle/>
          <a:p>
            <a:r>
              <a:rPr lang="en-GB" dirty="0" smtClean="0"/>
              <a:t>What are the design goals of the blockchain?</a:t>
            </a:r>
            <a:endParaRPr lang="en-GB" dirty="0"/>
          </a:p>
        </p:txBody>
      </p:sp>
    </p:spTree>
    <p:custDataLst>
      <p:tags r:id="rId1"/>
    </p:custDataLst>
    <p:extLst>
      <p:ext uri="{BB962C8B-B14F-4D97-AF65-F5344CB8AC3E}">
        <p14:creationId xmlns:p14="http://schemas.microsoft.com/office/powerpoint/2010/main" val="379312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9756" y="1154579"/>
            <a:ext cx="7593014" cy="3516813"/>
          </a:xfrm>
        </p:spPr>
        <p:txBody>
          <a:bodyPr/>
          <a:lstStyle/>
          <a:p>
            <a:r>
              <a:rPr lang="en-GB" dirty="0" smtClean="0"/>
              <a:t>Mechanism </a:t>
            </a:r>
            <a:r>
              <a:rPr lang="en-GB" dirty="0"/>
              <a:t>for adding </a:t>
            </a:r>
            <a:r>
              <a:rPr lang="en-GB" dirty="0" smtClean="0"/>
              <a:t>trust in </a:t>
            </a:r>
            <a:r>
              <a:rPr lang="en-GB" dirty="0"/>
              <a:t>an untrusted environment</a:t>
            </a:r>
          </a:p>
          <a:p>
            <a:r>
              <a:rPr lang="en-GB" dirty="0"/>
              <a:t>Create and exchange multiple, various assets and forms of value</a:t>
            </a:r>
          </a:p>
          <a:p>
            <a:r>
              <a:rPr lang="en-GB" dirty="0" smtClean="0"/>
              <a:t>An </a:t>
            </a:r>
            <a:r>
              <a:rPr lang="en-GB" dirty="0"/>
              <a:t>irrevocable record of significant data and events, such as monetary transactions, property records or other valued assets</a:t>
            </a:r>
          </a:p>
          <a:p>
            <a:pPr lvl="1"/>
            <a:r>
              <a:rPr lang="en-GB" dirty="0" smtClean="0"/>
              <a:t>just </a:t>
            </a:r>
            <a:r>
              <a:rPr lang="en-GB" dirty="0"/>
              <a:t>a passive data record, </a:t>
            </a:r>
            <a:r>
              <a:rPr lang="en-GB" dirty="0" smtClean="0"/>
              <a:t>or</a:t>
            </a:r>
          </a:p>
          <a:p>
            <a:pPr lvl="1"/>
            <a:r>
              <a:rPr lang="en-GB" dirty="0" smtClean="0"/>
              <a:t>optionally can add </a:t>
            </a:r>
            <a:r>
              <a:rPr lang="en-GB" dirty="0"/>
              <a:t>dynamically programmed </a:t>
            </a:r>
            <a:r>
              <a:rPr lang="en-GB" dirty="0" smtClean="0"/>
              <a:t>behaviour </a:t>
            </a:r>
            <a:r>
              <a:rPr lang="en-GB" dirty="0"/>
              <a:t>to events</a:t>
            </a:r>
          </a:p>
          <a:p>
            <a:r>
              <a:rPr lang="en-GB" dirty="0"/>
              <a:t>Transactions are sequentially grouped into blocks, validated (via consensus) and propagated across a network</a:t>
            </a:r>
          </a:p>
          <a:p>
            <a:r>
              <a:rPr lang="en-GB" dirty="0"/>
              <a:t>Each block of transactions is chained to the previous and immutably recorded using cryptographic trust and assurance </a:t>
            </a:r>
            <a:r>
              <a:rPr lang="en-GB" dirty="0" smtClean="0"/>
              <a:t>mechanisms</a:t>
            </a:r>
          </a:p>
          <a:p>
            <a:r>
              <a:rPr lang="en-GB" dirty="0"/>
              <a:t>Depending on the type of distributed ledger, transactions can include programmability to enabled autonomous actions</a:t>
            </a:r>
          </a:p>
          <a:p>
            <a:endParaRPr lang="en-GB" dirty="0"/>
          </a:p>
        </p:txBody>
      </p:sp>
      <p:sp>
        <p:nvSpPr>
          <p:cNvPr id="3" name="Text Placeholder 2"/>
          <p:cNvSpPr>
            <a:spLocks noGrp="1"/>
          </p:cNvSpPr>
          <p:nvPr>
            <p:ph type="body" sz="quarter" idx="12"/>
          </p:nvPr>
        </p:nvSpPr>
        <p:spPr/>
        <p:txBody>
          <a:bodyPr/>
          <a:lstStyle/>
          <a:p>
            <a:r>
              <a:rPr lang="en-GB" dirty="0" smtClean="0"/>
              <a:t> Blockchain Core Concepts</a:t>
            </a:r>
            <a:endParaRPr lang="en-GB" dirty="0"/>
          </a:p>
        </p:txBody>
      </p:sp>
    </p:spTree>
    <p:custDataLst>
      <p:tags r:id="rId1"/>
    </p:custDataLst>
    <p:extLst>
      <p:ext uri="{BB962C8B-B14F-4D97-AF65-F5344CB8AC3E}">
        <p14:creationId xmlns:p14="http://schemas.microsoft.com/office/powerpoint/2010/main" val="426174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Distributed Ledger Technology (DLT) is the generic definition of an </a:t>
            </a:r>
            <a:r>
              <a:rPr lang="en-GB" dirty="0"/>
              <a:t>expanding list of cryptographically signed, irrevocable transactional records shared by all participants in a </a:t>
            </a:r>
            <a:r>
              <a:rPr lang="en-GB" dirty="0" smtClean="0"/>
              <a:t>network</a:t>
            </a:r>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Synonym with blockchain – but not the same</a:t>
            </a:r>
          </a:p>
          <a:p>
            <a:endParaRPr lang="en-GB" dirty="0"/>
          </a:p>
          <a:p>
            <a:endParaRPr lang="en-US" dirty="0"/>
          </a:p>
        </p:txBody>
      </p:sp>
      <p:sp>
        <p:nvSpPr>
          <p:cNvPr id="3" name="Text Placeholder 2"/>
          <p:cNvSpPr>
            <a:spLocks noGrp="1"/>
          </p:cNvSpPr>
          <p:nvPr>
            <p:ph type="body" sz="quarter" idx="12"/>
          </p:nvPr>
        </p:nvSpPr>
        <p:spPr/>
        <p:txBody>
          <a:bodyPr/>
          <a:lstStyle/>
          <a:p>
            <a:r>
              <a:rPr lang="en-US" dirty="0" smtClean="0"/>
              <a:t>What is a DLT?</a:t>
            </a:r>
            <a:endParaRPr lang="en-US" dirty="0"/>
          </a:p>
        </p:txBody>
      </p:sp>
      <p:pic>
        <p:nvPicPr>
          <p:cNvPr id="22530" name="Picture 2" descr="https://cdn-images-1.medium.com/max/640/1*ws3R-b9f3XrL8kuguGmAGg.jpe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30271" y="2175080"/>
            <a:ext cx="3907798" cy="21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7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 linear Merkle tree (hash chain) implementing a distributed, “</a:t>
            </a:r>
            <a:r>
              <a:rPr lang="en-GB" dirty="0" err="1" smtClean="0"/>
              <a:t>trustless</a:t>
            </a:r>
            <a:r>
              <a:rPr lang="en-GB" dirty="0" smtClean="0"/>
              <a:t>” architecture incentivised by a value token</a:t>
            </a:r>
          </a:p>
          <a:p>
            <a:r>
              <a:rPr lang="en-GB" dirty="0" smtClean="0"/>
              <a:t>Value token</a:t>
            </a:r>
          </a:p>
          <a:p>
            <a:pPr lvl="1"/>
            <a:r>
              <a:rPr lang="en-GB" dirty="0" smtClean="0"/>
              <a:t>Money is an entry in a record (wallet)</a:t>
            </a:r>
          </a:p>
          <a:p>
            <a:pPr lvl="1"/>
            <a:r>
              <a:rPr lang="en-GB" dirty="0" smtClean="0"/>
              <a:t>Any system can issue tokens of value</a:t>
            </a:r>
          </a:p>
          <a:p>
            <a:r>
              <a:rPr lang="en-GB" dirty="0" smtClean="0"/>
              <a:t>Can be used for many other purposes, not just token issuing</a:t>
            </a:r>
            <a:endParaRPr lang="en-GB" dirty="0"/>
          </a:p>
          <a:p>
            <a:r>
              <a:rPr lang="en-GB" dirty="0" smtClean="0"/>
              <a:t>Original Bitcoin whitepaper from Satoshi </a:t>
            </a:r>
            <a:r>
              <a:rPr lang="en-GB" dirty="0" err="1" smtClean="0"/>
              <a:t>Nakamoto</a:t>
            </a:r>
            <a:r>
              <a:rPr lang="en-GB" dirty="0" smtClean="0"/>
              <a:t> in 2008</a:t>
            </a:r>
          </a:p>
          <a:p>
            <a:pPr lvl="1"/>
            <a:r>
              <a:rPr lang="en-GB" dirty="0" smtClean="0"/>
              <a:t>Blockchain</a:t>
            </a:r>
          </a:p>
          <a:p>
            <a:pPr lvl="1"/>
            <a:r>
              <a:rPr lang="en-GB" dirty="0" smtClean="0"/>
              <a:t>Proof of Work</a:t>
            </a:r>
          </a:p>
          <a:p>
            <a:pPr lvl="1"/>
            <a:r>
              <a:rPr lang="en-GB" dirty="0" smtClean="0"/>
              <a:t>Consensus algorithm</a:t>
            </a:r>
            <a:endParaRPr lang="en-GB" dirty="0"/>
          </a:p>
        </p:txBody>
      </p:sp>
      <p:sp>
        <p:nvSpPr>
          <p:cNvPr id="3" name="Text Placeholder 2"/>
          <p:cNvSpPr>
            <a:spLocks noGrp="1"/>
          </p:cNvSpPr>
          <p:nvPr>
            <p:ph type="body" sz="quarter" idx="12"/>
          </p:nvPr>
        </p:nvSpPr>
        <p:spPr/>
        <p:txBody>
          <a:bodyPr/>
          <a:lstStyle/>
          <a:p>
            <a:r>
              <a:rPr lang="en-GB" dirty="0" smtClean="0"/>
              <a:t>What exactly is a blockchain?</a:t>
            </a:r>
            <a:endParaRPr lang="en-GB" dirty="0"/>
          </a:p>
        </p:txBody>
      </p:sp>
    </p:spTree>
    <p:extLst>
      <p:ext uri="{BB962C8B-B14F-4D97-AF65-F5344CB8AC3E}">
        <p14:creationId xmlns:p14="http://schemas.microsoft.com/office/powerpoint/2010/main" val="20535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Merkle Tree</a:t>
            </a:r>
            <a:endParaRPr lang="en-GB" dirty="0"/>
          </a:p>
        </p:txBody>
      </p:sp>
      <p:grpSp>
        <p:nvGrpSpPr>
          <p:cNvPr id="4" name="Group 3"/>
          <p:cNvGrpSpPr/>
          <p:nvPr/>
        </p:nvGrpSpPr>
        <p:grpSpPr>
          <a:xfrm>
            <a:off x="1597372" y="1139280"/>
            <a:ext cx="5386524" cy="3724267"/>
            <a:chOff x="2862990" y="1328456"/>
            <a:chExt cx="5897880" cy="4408957"/>
          </a:xfrm>
        </p:grpSpPr>
        <p:sp>
          <p:nvSpPr>
            <p:cNvPr id="5" name="Rectangle 4"/>
            <p:cNvSpPr/>
            <p:nvPr/>
          </p:nvSpPr>
          <p:spPr bwMode="gray">
            <a:xfrm>
              <a:off x="2862990" y="1328456"/>
              <a:ext cx="5897880" cy="4408957"/>
            </a:xfrm>
            <a:prstGeom prst="rect">
              <a:avLst/>
            </a:prstGeom>
            <a:solidFill>
              <a:srgbClr val="F1F2F2"/>
            </a:solidFill>
            <a:ln w="6350" cap="flat" cmpd="sng" algn="ctr">
              <a:solidFill>
                <a:srgbClr val="B2B2B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endParaRPr>
            </a:p>
          </p:txBody>
        </p:sp>
        <p:sp>
          <p:nvSpPr>
            <p:cNvPr id="6" name="TextBox 5"/>
            <p:cNvSpPr txBox="1"/>
            <p:nvPr/>
          </p:nvSpPr>
          <p:spPr bwMode="gray">
            <a:xfrm>
              <a:off x="2862990" y="1328456"/>
              <a:ext cx="5752091" cy="332399"/>
            </a:xfrm>
            <a:prstGeom prst="rect">
              <a:avLst/>
            </a:prstGeom>
            <a:noFill/>
          </p:spPr>
          <p:txBody>
            <a:bodyPr wrap="square" lIns="91440" tIns="91440" rIns="91440" rtlCol="0">
              <a:spAutoFit/>
            </a:bodyPr>
            <a:lstStyle/>
            <a:p>
              <a:pPr algn="l"/>
              <a:r>
                <a:rPr lang="en-US" sz="1400" b="1" dirty="0" smtClean="0"/>
                <a:t>Merkle Tree</a:t>
              </a:r>
              <a:endParaRPr lang="en-US" sz="1400" b="1" dirty="0"/>
            </a:p>
          </p:txBody>
        </p:sp>
        <p:grpSp>
          <p:nvGrpSpPr>
            <p:cNvPr id="7" name="Group 6"/>
            <p:cNvGrpSpPr/>
            <p:nvPr/>
          </p:nvGrpSpPr>
          <p:grpSpPr bwMode="gray">
            <a:xfrm>
              <a:off x="2862990" y="1672629"/>
              <a:ext cx="5897880" cy="4064784"/>
              <a:chOff x="2862990" y="1672629"/>
              <a:chExt cx="5897880" cy="4064784"/>
            </a:xfrm>
          </p:grpSpPr>
          <p:sp>
            <p:nvSpPr>
              <p:cNvPr id="8" name="Rectangle 7"/>
              <p:cNvSpPr/>
              <p:nvPr/>
            </p:nvSpPr>
            <p:spPr bwMode="gray">
              <a:xfrm>
                <a:off x="7638447" y="5534280"/>
                <a:ext cx="1122423" cy="203133"/>
              </a:xfrm>
              <a:prstGeom prst="rect">
                <a:avLst/>
              </a:prstGeom>
            </p:spPr>
            <p:txBody>
              <a:bodyPr wrap="none" lIns="91440" rIns="91440" anchor="b">
                <a:spAutoFit/>
              </a:bodyPr>
              <a:lstStyle/>
              <a:p>
                <a:pPr algn="r">
                  <a:spcBef>
                    <a:spcPts val="0"/>
                  </a:spcBef>
                  <a:spcAft>
                    <a:spcPts val="0"/>
                  </a:spcAft>
                </a:pPr>
                <a:r>
                  <a:rPr lang="en-US" sz="800" dirty="0">
                    <a:solidFill>
                      <a:srgbClr val="7F7F7F"/>
                    </a:solidFill>
                    <a:latin typeface="Arial" panose="020B0604020202020204" pitchFamily="34" charset="0"/>
                    <a:ea typeface="Calibri" panose="020F0502020204030204" pitchFamily="34" charset="0"/>
                    <a:cs typeface="Times New Roman" panose="02020603050405020304" pitchFamily="18" charset="0"/>
                  </a:rPr>
                  <a:t>© 2018 Gartner, Inc.</a:t>
                </a:r>
                <a:endParaRPr lang="en-US" sz="1100" dirty="0">
                  <a:solidFill>
                    <a:srgbClr val="7F7F7F"/>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bwMode="gray">
              <a:xfrm>
                <a:off x="2862990" y="5534280"/>
                <a:ext cx="3158490" cy="203133"/>
              </a:xfrm>
              <a:prstGeom prst="rect">
                <a:avLst/>
              </a:prstGeom>
              <a:noFill/>
            </p:spPr>
            <p:txBody>
              <a:bodyPr wrap="square" lIns="91440" rIns="91440" rtlCol="0" anchor="b">
                <a:spAutoFit/>
              </a:bodyPr>
              <a:lstStyle/>
              <a:p>
                <a:pPr algn="l">
                  <a:spcBef>
                    <a:spcPts val="0"/>
                  </a:spcBef>
                  <a:spcAft>
                    <a:spcPts val="0"/>
                  </a:spcAft>
                </a:pPr>
                <a:r>
                  <a:rPr lang="en-US" sz="800" dirty="0" smtClean="0">
                    <a:solidFill>
                      <a:srgbClr val="666666"/>
                    </a:solidFill>
                  </a:rPr>
                  <a:t>ID</a:t>
                </a:r>
                <a:r>
                  <a:rPr lang="en-US" sz="800" dirty="0">
                    <a:solidFill>
                      <a:srgbClr val="666666"/>
                    </a:solidFill>
                  </a:rPr>
                  <a:t>: </a:t>
                </a:r>
                <a:r>
                  <a:rPr lang="en-US" sz="800" dirty="0" smtClean="0">
                    <a:solidFill>
                      <a:srgbClr val="666666"/>
                    </a:solidFill>
                  </a:rPr>
                  <a:t>363110</a:t>
                </a:r>
                <a:endParaRPr lang="en-US" sz="800" dirty="0">
                  <a:solidFill>
                    <a:srgbClr val="666666"/>
                  </a:solidFill>
                </a:endParaRPr>
              </a:p>
            </p:txBody>
          </p:sp>
          <p:sp>
            <p:nvSpPr>
              <p:cNvPr id="10" name="Rectangle 9"/>
              <p:cNvSpPr/>
              <p:nvPr/>
            </p:nvSpPr>
            <p:spPr bwMode="gray">
              <a:xfrm>
                <a:off x="2994660" y="1672629"/>
                <a:ext cx="4678736" cy="3823505"/>
              </a:xfrm>
              <a:prstGeom prst="rect">
                <a:avLst/>
              </a:prstGeom>
              <a:noFill/>
              <a:ln w="19050">
                <a:solidFill>
                  <a:srgbClr val="4D4D4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FFFFFF"/>
                  </a:solidFill>
                </a:endParaRPr>
              </a:p>
            </p:txBody>
          </p:sp>
          <p:sp>
            <p:nvSpPr>
              <p:cNvPr id="11" name="Rectangle 10"/>
              <p:cNvSpPr/>
              <p:nvPr/>
            </p:nvSpPr>
            <p:spPr bwMode="gray">
              <a:xfrm>
                <a:off x="3166323" y="4282779"/>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12" name="Rectangle 11"/>
              <p:cNvSpPr/>
              <p:nvPr/>
            </p:nvSpPr>
            <p:spPr bwMode="gray">
              <a:xfrm>
                <a:off x="4388334" y="4282779"/>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13" name="Rectangle 12"/>
              <p:cNvSpPr/>
              <p:nvPr/>
            </p:nvSpPr>
            <p:spPr bwMode="gray">
              <a:xfrm>
                <a:off x="3512239" y="3343758"/>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14" name="Elbow Connector 13"/>
              <p:cNvCxnSpPr>
                <a:stCxn id="19" idx="2"/>
                <a:endCxn id="12" idx="0"/>
              </p:cNvCxnSpPr>
              <p:nvPr/>
            </p:nvCxnSpPr>
            <p:spPr bwMode="gray">
              <a:xfrm rot="16200000" flipH="1">
                <a:off x="4346467" y="3853200"/>
                <a:ext cx="565934" cy="293224"/>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15" name="Elbow Connector 14"/>
              <p:cNvCxnSpPr>
                <a:stCxn id="18" idx="2"/>
                <a:endCxn id="11" idx="0"/>
              </p:cNvCxnSpPr>
              <p:nvPr/>
            </p:nvCxnSpPr>
            <p:spPr bwMode="gray">
              <a:xfrm rot="5400000">
                <a:off x="3415390" y="3855492"/>
                <a:ext cx="565933" cy="288641"/>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bwMode="gray">
              <a:xfrm>
                <a:off x="3781008" y="2602779"/>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sp>
            <p:nvSpPr>
              <p:cNvPr id="17" name="TextBox 16"/>
              <p:cNvSpPr txBox="1"/>
              <p:nvPr/>
            </p:nvSpPr>
            <p:spPr bwMode="gray">
              <a:xfrm>
                <a:off x="6129391" y="2602779"/>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sp>
            <p:nvSpPr>
              <p:cNvPr id="18" name="Rectangle 17"/>
              <p:cNvSpPr/>
              <p:nvPr/>
            </p:nvSpPr>
            <p:spPr bwMode="gray">
              <a:xfrm>
                <a:off x="3685865" y="3440801"/>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19" name="Rectangle 18"/>
              <p:cNvSpPr/>
              <p:nvPr/>
            </p:nvSpPr>
            <p:spPr bwMode="gray">
              <a:xfrm>
                <a:off x="4326011" y="3440800"/>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0" name="Rectangle 19"/>
              <p:cNvSpPr/>
              <p:nvPr/>
            </p:nvSpPr>
            <p:spPr bwMode="gray">
              <a:xfrm>
                <a:off x="5516947" y="4267773"/>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21" name="Rectangle 20"/>
              <p:cNvSpPr/>
              <p:nvPr/>
            </p:nvSpPr>
            <p:spPr bwMode="gray">
              <a:xfrm>
                <a:off x="6738957" y="4267773"/>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22" name="Rectangle 21"/>
              <p:cNvSpPr/>
              <p:nvPr/>
            </p:nvSpPr>
            <p:spPr bwMode="gray">
              <a:xfrm>
                <a:off x="5862863" y="3328752"/>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23" name="Elbow Connector 22"/>
              <p:cNvCxnSpPr>
                <a:stCxn id="26" idx="2"/>
              </p:cNvCxnSpPr>
              <p:nvPr/>
            </p:nvCxnSpPr>
            <p:spPr bwMode="gray">
              <a:xfrm rot="16200000" flipH="1">
                <a:off x="6697090" y="3838193"/>
                <a:ext cx="565934" cy="293224"/>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24" name="Elbow Connector 23"/>
              <p:cNvCxnSpPr>
                <a:stCxn id="25" idx="2"/>
                <a:endCxn id="20" idx="0"/>
              </p:cNvCxnSpPr>
              <p:nvPr/>
            </p:nvCxnSpPr>
            <p:spPr bwMode="gray">
              <a:xfrm rot="5400000">
                <a:off x="5766014" y="3840486"/>
                <a:ext cx="565933" cy="288641"/>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25" name="Rectangle 24"/>
              <p:cNvSpPr/>
              <p:nvPr/>
            </p:nvSpPr>
            <p:spPr bwMode="gray">
              <a:xfrm>
                <a:off x="6036489" y="3425795"/>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6" name="Rectangle 25"/>
              <p:cNvSpPr/>
              <p:nvPr/>
            </p:nvSpPr>
            <p:spPr bwMode="gray">
              <a:xfrm>
                <a:off x="6676635" y="3425794"/>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7" name="Rectangle 26"/>
              <p:cNvSpPr/>
              <p:nvPr/>
            </p:nvSpPr>
            <p:spPr bwMode="gray">
              <a:xfrm>
                <a:off x="4689148" y="2414875"/>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28" name="Elbow Connector 27"/>
              <p:cNvCxnSpPr>
                <a:stCxn id="31" idx="2"/>
                <a:endCxn id="22" idx="0"/>
              </p:cNvCxnSpPr>
              <p:nvPr/>
            </p:nvCxnSpPr>
            <p:spPr bwMode="gray">
              <a:xfrm rot="16200000" flipH="1">
                <a:off x="5812637" y="2625724"/>
                <a:ext cx="550121" cy="855933"/>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30" idx="2"/>
                <a:endCxn id="13" idx="0"/>
              </p:cNvCxnSpPr>
              <p:nvPr/>
            </p:nvCxnSpPr>
            <p:spPr bwMode="gray">
              <a:xfrm rot="5400000">
                <a:off x="4309750" y="2633923"/>
                <a:ext cx="565126" cy="854545"/>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30" name="Rectangle 29"/>
              <p:cNvSpPr/>
              <p:nvPr/>
            </p:nvSpPr>
            <p:spPr bwMode="gray">
              <a:xfrm>
                <a:off x="4862774" y="2502587"/>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31" name="Rectangle 30"/>
              <p:cNvSpPr/>
              <p:nvPr/>
            </p:nvSpPr>
            <p:spPr bwMode="gray">
              <a:xfrm>
                <a:off x="5502920" y="2502586"/>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32" name="Rectangle 31"/>
              <p:cNvSpPr/>
              <p:nvPr/>
            </p:nvSpPr>
            <p:spPr bwMode="gray">
              <a:xfrm>
                <a:off x="3159999" y="1783615"/>
                <a:ext cx="4348059" cy="396815"/>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Header</a:t>
                </a:r>
              </a:p>
            </p:txBody>
          </p:sp>
          <p:cxnSp>
            <p:nvCxnSpPr>
              <p:cNvPr id="33" name="Straight Arrow Connector 32"/>
              <p:cNvCxnSpPr/>
              <p:nvPr/>
            </p:nvCxnSpPr>
            <p:spPr bwMode="gray">
              <a:xfrm>
                <a:off x="5340353" y="2180430"/>
                <a:ext cx="1597" cy="225114"/>
              </a:xfrm>
              <a:prstGeom prst="straightConnector1">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34" name="Elbow Connector 33"/>
              <p:cNvCxnSpPr>
                <a:stCxn id="35" idx="0"/>
              </p:cNvCxnSpPr>
              <p:nvPr/>
            </p:nvCxnSpPr>
            <p:spPr bwMode="gray">
              <a:xfrm rot="16200000" flipV="1">
                <a:off x="7343882" y="2146199"/>
                <a:ext cx="1079172" cy="750819"/>
              </a:xfrm>
              <a:prstGeom prst="bentConnector2">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35" name="TextBox 34"/>
              <p:cNvSpPr txBox="1"/>
              <p:nvPr/>
            </p:nvSpPr>
            <p:spPr bwMode="gray">
              <a:xfrm>
                <a:off x="7876225" y="3061195"/>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grpSp>
      </p:grpSp>
    </p:spTree>
    <p:extLst>
      <p:ext uri="{BB962C8B-B14F-4D97-AF65-F5344CB8AC3E}">
        <p14:creationId xmlns:p14="http://schemas.microsoft.com/office/powerpoint/2010/main" val="424713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Hash tree vs linear Merkle tree</a:t>
            </a: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3825" y="1314450"/>
            <a:ext cx="889635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1"/>
          <p:cNvSpPr>
            <a:spLocks noGrp="1"/>
          </p:cNvSpPr>
          <p:nvPr>
            <p:ph type="body" sz="quarter" idx="11"/>
          </p:nvPr>
        </p:nvSpPr>
        <p:spPr>
          <a:xfrm>
            <a:off x="490812" y="4028660"/>
            <a:ext cx="6934246" cy="695739"/>
          </a:xfrm>
        </p:spPr>
        <p:txBody>
          <a:bodyPr/>
          <a:lstStyle/>
          <a:p>
            <a:pPr marL="0" indent="0" algn="ctr">
              <a:buNone/>
            </a:pPr>
            <a:r>
              <a:rPr lang="en-GB" b="1" i="1" dirty="0" smtClean="0"/>
              <a:t>h(h(h(h(x)))) = h</a:t>
            </a:r>
            <a:r>
              <a:rPr lang="en-GB" b="1" i="1" baseline="30000" dirty="0" smtClean="0"/>
              <a:t>4</a:t>
            </a:r>
            <a:r>
              <a:rPr lang="en-GB" b="1" i="1" dirty="0" smtClean="0"/>
              <a:t>(x)</a:t>
            </a:r>
          </a:p>
        </p:txBody>
      </p:sp>
    </p:spTree>
    <p:custDataLst>
      <p:tags r:id="rId1"/>
    </p:custDataLst>
    <p:extLst>
      <p:ext uri="{BB962C8B-B14F-4D97-AF65-F5344CB8AC3E}">
        <p14:creationId xmlns:p14="http://schemas.microsoft.com/office/powerpoint/2010/main" val="95398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Password authentication with hash chains</a:t>
            </a:r>
            <a:endParaRPr lang="en-GB" dirty="0"/>
          </a:p>
        </p:txBody>
      </p:sp>
      <p:sp>
        <p:nvSpPr>
          <p:cNvPr id="6" name="Text Placeholder 1"/>
          <p:cNvSpPr>
            <a:spLocks noGrp="1"/>
          </p:cNvSpPr>
          <p:nvPr>
            <p:ph type="body" sz="quarter" idx="11"/>
          </p:nvPr>
        </p:nvSpPr>
        <p:spPr>
          <a:xfrm>
            <a:off x="490813" y="4475921"/>
            <a:ext cx="6934246" cy="496956"/>
          </a:xfrm>
        </p:spPr>
        <p:txBody>
          <a:bodyPr/>
          <a:lstStyle/>
          <a:p>
            <a:pPr marL="0" indent="0" algn="ctr">
              <a:buNone/>
            </a:pPr>
            <a:r>
              <a:rPr lang="en-GB" b="1" i="1" dirty="0" smtClean="0"/>
              <a:t>F</a:t>
            </a:r>
            <a:r>
              <a:rPr lang="en-GB" b="1" i="1" baseline="30000" dirty="0" smtClean="0"/>
              <a:t>1000</a:t>
            </a:r>
            <a:r>
              <a:rPr lang="en-GB" b="1" i="1" dirty="0" smtClean="0"/>
              <a:t>(x), ..., F(F(F(x</a:t>
            </a:r>
            <a:r>
              <a:rPr lang="en-GB" b="1" i="1" dirty="0"/>
              <a:t>))), </a:t>
            </a:r>
            <a:r>
              <a:rPr lang="en-GB" b="1" i="1" dirty="0" smtClean="0"/>
              <a:t>F(F(x</a:t>
            </a:r>
            <a:r>
              <a:rPr lang="en-GB" b="1" i="1" dirty="0"/>
              <a:t>)), </a:t>
            </a:r>
            <a:r>
              <a:rPr lang="en-GB" b="1" i="1" dirty="0" smtClean="0"/>
              <a:t>F(x)</a:t>
            </a:r>
            <a:endParaRPr lang="en-GB" b="1" i="1" dirty="0"/>
          </a:p>
        </p:txBody>
      </p:sp>
      <p:pic>
        <p:nvPicPr>
          <p:cNvPr id="5"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2767" y="1552189"/>
            <a:ext cx="1466491" cy="200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17774" y="1552189"/>
            <a:ext cx="1206196" cy="193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a:endCxn id="8" idx="1"/>
          </p:cNvCxnSpPr>
          <p:nvPr/>
        </p:nvCxnSpPr>
        <p:spPr>
          <a:xfrm>
            <a:off x="1559258" y="1838604"/>
            <a:ext cx="6538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213116" y="1580187"/>
            <a:ext cx="1842052" cy="5168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r>
              <a:rPr lang="en-US" baseline="30000" dirty="0"/>
              <a:t>999</a:t>
            </a:r>
            <a:r>
              <a:rPr lang="en-US" dirty="0"/>
              <a:t>(</a:t>
            </a:r>
            <a:r>
              <a:rPr lang="en-US" sz="1400" dirty="0"/>
              <a:t>password</a:t>
            </a:r>
            <a:r>
              <a:rPr lang="en-US" dirty="0"/>
              <a:t>)</a:t>
            </a:r>
          </a:p>
        </p:txBody>
      </p:sp>
      <p:sp>
        <p:nvSpPr>
          <p:cNvPr id="10" name="Rectangle 9"/>
          <p:cNvSpPr/>
          <p:nvPr/>
        </p:nvSpPr>
        <p:spPr>
          <a:xfrm>
            <a:off x="6096003" y="1204005"/>
            <a:ext cx="1934818" cy="348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1000 </a:t>
            </a:r>
            <a:r>
              <a:rPr lang="en-US" dirty="0" smtClean="0"/>
              <a:t>(</a:t>
            </a:r>
            <a:r>
              <a:rPr lang="en-US" sz="1400" dirty="0" smtClean="0"/>
              <a:t>password</a:t>
            </a:r>
            <a:r>
              <a:rPr lang="en-US" dirty="0" smtClean="0"/>
              <a:t>)</a:t>
            </a:r>
            <a:endParaRPr lang="en-US" dirty="0"/>
          </a:p>
        </p:txBody>
      </p:sp>
      <p:cxnSp>
        <p:nvCxnSpPr>
          <p:cNvPr id="12" name="Straight Arrow Connector 11"/>
          <p:cNvCxnSpPr>
            <a:stCxn id="8" idx="3"/>
          </p:cNvCxnSpPr>
          <p:nvPr/>
        </p:nvCxnSpPr>
        <p:spPr>
          <a:xfrm>
            <a:off x="4055168" y="1838604"/>
            <a:ext cx="6626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096003" y="1596076"/>
            <a:ext cx="1934818" cy="6002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r>
              <a:rPr lang="en-US" baseline="30000" dirty="0" smtClean="0"/>
              <a:t>1000 </a:t>
            </a:r>
            <a:r>
              <a:rPr lang="en-US" dirty="0" smtClean="0"/>
              <a:t>(</a:t>
            </a:r>
            <a:r>
              <a:rPr lang="en-US" sz="1400" dirty="0" smtClean="0"/>
              <a:t>password</a:t>
            </a:r>
            <a:r>
              <a:rPr lang="en-US" dirty="0" smtClean="0"/>
              <a:t>) =</a:t>
            </a:r>
          </a:p>
          <a:p>
            <a:pPr algn="ctr"/>
            <a:r>
              <a:rPr lang="en-US" dirty="0" smtClean="0"/>
              <a:t>h(h</a:t>
            </a:r>
            <a:r>
              <a:rPr lang="en-US" baseline="30000" dirty="0" smtClean="0"/>
              <a:t>999 </a:t>
            </a:r>
            <a:r>
              <a:rPr lang="en-US" dirty="0" smtClean="0"/>
              <a:t>(</a:t>
            </a:r>
            <a:r>
              <a:rPr lang="en-US" sz="1400" dirty="0" smtClean="0"/>
              <a:t>password</a:t>
            </a:r>
            <a:r>
              <a:rPr lang="en-US" dirty="0" smtClean="0"/>
              <a:t>))</a:t>
            </a:r>
            <a:endParaRPr lang="en-US" dirty="0"/>
          </a:p>
        </p:txBody>
      </p:sp>
      <p:sp>
        <p:nvSpPr>
          <p:cNvPr id="16" name="Rectangle 15"/>
          <p:cNvSpPr/>
          <p:nvPr/>
        </p:nvSpPr>
        <p:spPr>
          <a:xfrm>
            <a:off x="6096003" y="2240182"/>
            <a:ext cx="1934818" cy="331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999 </a:t>
            </a:r>
            <a:r>
              <a:rPr lang="en-US" dirty="0" smtClean="0"/>
              <a:t>(</a:t>
            </a:r>
            <a:r>
              <a:rPr lang="en-US" sz="1400" dirty="0" smtClean="0"/>
              <a:t>password</a:t>
            </a:r>
            <a:r>
              <a:rPr lang="en-US" dirty="0" smtClean="0"/>
              <a:t>)</a:t>
            </a:r>
            <a:endParaRPr lang="en-US" dirty="0"/>
          </a:p>
        </p:txBody>
      </p:sp>
      <p:cxnSp>
        <p:nvCxnSpPr>
          <p:cNvPr id="17" name="Straight Arrow Connector 16"/>
          <p:cNvCxnSpPr>
            <a:endCxn id="18" idx="1"/>
          </p:cNvCxnSpPr>
          <p:nvPr/>
        </p:nvCxnSpPr>
        <p:spPr>
          <a:xfrm>
            <a:off x="1559258" y="2594947"/>
            <a:ext cx="653858" cy="19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213116" y="2356408"/>
            <a:ext cx="1842052" cy="5168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cxnSp>
        <p:nvCxnSpPr>
          <p:cNvPr id="19" name="Straight Arrow Connector 18"/>
          <p:cNvCxnSpPr>
            <a:stCxn id="18" idx="3"/>
          </p:cNvCxnSpPr>
          <p:nvPr/>
        </p:nvCxnSpPr>
        <p:spPr>
          <a:xfrm>
            <a:off x="4055168" y="2614825"/>
            <a:ext cx="6626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75" name="Picture 3"/>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328685" y="3349800"/>
            <a:ext cx="1319366" cy="1065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2213116" y="2359582"/>
            <a:ext cx="1842052" cy="5168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sp>
        <p:nvSpPr>
          <p:cNvPr id="24" name="Rectangle 23"/>
          <p:cNvSpPr/>
          <p:nvPr/>
        </p:nvSpPr>
        <p:spPr>
          <a:xfrm>
            <a:off x="6096003" y="2615369"/>
            <a:ext cx="1934818" cy="5491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r>
              <a:rPr lang="en-US" baseline="30000" dirty="0" smtClean="0"/>
              <a:t>999 </a:t>
            </a:r>
            <a:r>
              <a:rPr lang="en-US" dirty="0" smtClean="0"/>
              <a:t>(</a:t>
            </a:r>
            <a:r>
              <a:rPr lang="en-US" sz="1400" dirty="0" smtClean="0"/>
              <a:t>password</a:t>
            </a:r>
            <a:r>
              <a:rPr lang="en-US" dirty="0" smtClean="0"/>
              <a:t>) =</a:t>
            </a:r>
          </a:p>
          <a:p>
            <a:pPr algn="ctr"/>
            <a:r>
              <a:rPr lang="en-US" dirty="0" smtClean="0"/>
              <a:t>h(h</a:t>
            </a:r>
            <a:r>
              <a:rPr lang="en-US" baseline="30000" dirty="0" smtClean="0"/>
              <a:t>998 </a:t>
            </a:r>
            <a:r>
              <a:rPr lang="en-US" dirty="0" smtClean="0"/>
              <a:t>(</a:t>
            </a:r>
            <a:r>
              <a:rPr lang="en-US" sz="1400" dirty="0" smtClean="0"/>
              <a:t>password</a:t>
            </a:r>
            <a:r>
              <a:rPr lang="en-US" dirty="0" smtClean="0"/>
              <a:t>))</a:t>
            </a:r>
            <a:endParaRPr lang="en-US" dirty="0"/>
          </a:p>
        </p:txBody>
      </p:sp>
      <p:sp>
        <p:nvSpPr>
          <p:cNvPr id="33" name="Rectangle 32"/>
          <p:cNvSpPr/>
          <p:nvPr/>
        </p:nvSpPr>
        <p:spPr>
          <a:xfrm>
            <a:off x="4253951" y="3784191"/>
            <a:ext cx="1497492" cy="5168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cxnSp>
        <p:nvCxnSpPr>
          <p:cNvPr id="34" name="Straight Arrow Connector 33"/>
          <p:cNvCxnSpPr>
            <a:endCxn id="33" idx="1"/>
          </p:cNvCxnSpPr>
          <p:nvPr/>
        </p:nvCxnSpPr>
        <p:spPr>
          <a:xfrm>
            <a:off x="3648051" y="4042608"/>
            <a:ext cx="6059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3" idx="0"/>
          </p:cNvCxnSpPr>
          <p:nvPr/>
        </p:nvCxnSpPr>
        <p:spPr>
          <a:xfrm flipV="1">
            <a:off x="5002697" y="3483988"/>
            <a:ext cx="112642" cy="300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096003" y="3208387"/>
            <a:ext cx="1934818" cy="331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998 </a:t>
            </a:r>
            <a:r>
              <a:rPr lang="en-US" dirty="0" smtClean="0"/>
              <a:t>(</a:t>
            </a:r>
            <a:r>
              <a:rPr lang="en-US" sz="1400" dirty="0" smtClean="0"/>
              <a:t>password</a:t>
            </a:r>
            <a:r>
              <a:rPr lang="en-US" dirty="0" smtClean="0"/>
              <a:t>)</a:t>
            </a:r>
            <a:endParaRPr lang="en-US" dirty="0"/>
          </a:p>
        </p:txBody>
      </p:sp>
      <p:sp>
        <p:nvSpPr>
          <p:cNvPr id="40" name="Rectangle 39"/>
          <p:cNvSpPr/>
          <p:nvPr/>
        </p:nvSpPr>
        <p:spPr>
          <a:xfrm>
            <a:off x="6096003" y="3583573"/>
            <a:ext cx="1934818" cy="5491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a:t>
            </a:r>
            <a:r>
              <a:rPr lang="en-US" baseline="30000" dirty="0" smtClean="0"/>
              <a:t>998 </a:t>
            </a:r>
            <a:r>
              <a:rPr lang="en-US" dirty="0" smtClean="0"/>
              <a:t>(</a:t>
            </a:r>
            <a:r>
              <a:rPr lang="en-US" sz="1400" dirty="0" smtClean="0"/>
              <a:t>password</a:t>
            </a:r>
            <a:r>
              <a:rPr lang="en-US" dirty="0" smtClean="0"/>
              <a:t>) =</a:t>
            </a:r>
          </a:p>
          <a:p>
            <a:pPr algn="ctr"/>
            <a:r>
              <a:rPr lang="en-US" dirty="0" smtClean="0"/>
              <a:t>h(h</a:t>
            </a:r>
            <a:r>
              <a:rPr lang="en-US" baseline="30000" dirty="0" smtClean="0"/>
              <a:t>998 </a:t>
            </a:r>
            <a:r>
              <a:rPr lang="en-US" dirty="0" smtClean="0"/>
              <a:t>(</a:t>
            </a:r>
            <a:r>
              <a:rPr lang="en-US" sz="1400" dirty="0" smtClean="0"/>
              <a:t>password</a:t>
            </a:r>
            <a:r>
              <a:rPr lang="en-US" dirty="0" smtClean="0"/>
              <a:t>))</a:t>
            </a:r>
            <a:endParaRPr lang="en-US" dirty="0"/>
          </a:p>
        </p:txBody>
      </p:sp>
    </p:spTree>
    <p:custDataLst>
      <p:tags r:id="rId1"/>
    </p:custDataLst>
    <p:extLst>
      <p:ext uri="{BB962C8B-B14F-4D97-AF65-F5344CB8AC3E}">
        <p14:creationId xmlns:p14="http://schemas.microsoft.com/office/powerpoint/2010/main" val="173176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75"/>
                                        </p:tgtEl>
                                        <p:attrNameLst>
                                          <p:attrName>style.visibility</p:attrName>
                                        </p:attrNameLst>
                                      </p:cBhvr>
                                      <p:to>
                                        <p:strVal val="visible"/>
                                      </p:to>
                                    </p:set>
                                    <p:anim calcmode="lin" valueType="num">
                                      <p:cBhvr additive="base">
                                        <p:cTn id="47" dur="1000" fill="hold"/>
                                        <p:tgtEl>
                                          <p:spTgt spid="3075"/>
                                        </p:tgtEl>
                                        <p:attrNameLst>
                                          <p:attrName>ppt_x</p:attrName>
                                        </p:attrNameLst>
                                      </p:cBhvr>
                                      <p:tavLst>
                                        <p:tav tm="0">
                                          <p:val>
                                            <p:strVal val="#ppt_x"/>
                                          </p:val>
                                        </p:tav>
                                        <p:tav tm="100000">
                                          <p:val>
                                            <p:strVal val="#ppt_x"/>
                                          </p:val>
                                        </p:tav>
                                      </p:tavLst>
                                    </p:anim>
                                    <p:anim calcmode="lin" valueType="num">
                                      <p:cBhvr additive="base">
                                        <p:cTn id="48" dur="1000" fill="hold"/>
                                        <p:tgtEl>
                                          <p:spTgt spid="3075"/>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27" presetClass="emph" presetSubtype="0" fill="remove" grpId="1" nodeType="afterEffect">
                                  <p:stCondLst>
                                    <p:cond delay="500"/>
                                  </p:stCondLst>
                                  <p:childTnLst>
                                    <p:animClr clrSpc="rgb" dir="cw">
                                      <p:cBhvr override="childStyle">
                                        <p:cTn id="51" dur="1500" autoRev="1" fill="remove"/>
                                        <p:tgtEl>
                                          <p:spTgt spid="18"/>
                                        </p:tgtEl>
                                        <p:attrNameLst>
                                          <p:attrName>style.color</p:attrName>
                                        </p:attrNameLst>
                                      </p:cBhvr>
                                      <p:to>
                                        <a:schemeClr val="bg1"/>
                                      </p:to>
                                    </p:animClr>
                                    <p:animClr clrSpc="rgb" dir="cw">
                                      <p:cBhvr>
                                        <p:cTn id="52" dur="1500" autoRev="1" fill="remove"/>
                                        <p:tgtEl>
                                          <p:spTgt spid="18"/>
                                        </p:tgtEl>
                                        <p:attrNameLst>
                                          <p:attrName>fillcolor</p:attrName>
                                        </p:attrNameLst>
                                      </p:cBhvr>
                                      <p:to>
                                        <a:schemeClr val="bg1"/>
                                      </p:to>
                                    </p:animClr>
                                    <p:set>
                                      <p:cBhvr>
                                        <p:cTn id="53" dur="1500" autoRev="1" fill="remove"/>
                                        <p:tgtEl>
                                          <p:spTgt spid="18"/>
                                        </p:tgtEl>
                                        <p:attrNameLst>
                                          <p:attrName>fill.type</p:attrName>
                                        </p:attrNameLst>
                                      </p:cBhvr>
                                      <p:to>
                                        <p:strVal val="solid"/>
                                      </p:to>
                                    </p:set>
                                    <p:set>
                                      <p:cBhvr>
                                        <p:cTn id="54" dur="1500" autoRev="1" fill="remove"/>
                                        <p:tgtEl>
                                          <p:spTgt spid="18"/>
                                        </p:tgtEl>
                                        <p:attrNameLst>
                                          <p:attrName>fill.on</p:attrName>
                                        </p:attrNameLst>
                                      </p:cBhvr>
                                      <p:to>
                                        <p:strVal val="true"/>
                                      </p:to>
                                    </p:set>
                                  </p:childTnLst>
                                </p:cTn>
                              </p:par>
                            </p:childTnLst>
                          </p:cTn>
                        </p:par>
                        <p:par>
                          <p:cTn id="55" fill="hold">
                            <p:stCondLst>
                              <p:cond delay="4500"/>
                            </p:stCondLst>
                            <p:childTnLst>
                              <p:par>
                                <p:cTn id="56" presetID="1"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18" grpId="1" animBg="1"/>
      <p:bldP spid="22" grpId="0" animBg="1"/>
      <p:bldP spid="24" grpId="0" animBg="1"/>
      <p:bldP spid="33" grpId="0" animBg="1"/>
      <p:bldP spid="39" grpId="0" animBg="1"/>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How does a blockchain ledger usually looks like</a:t>
            </a:r>
            <a:endParaRPr lang="en-GB"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21583" y="1472630"/>
            <a:ext cx="4171484" cy="231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1"/>
          <p:cNvSpPr>
            <a:spLocks noGrp="1"/>
          </p:cNvSpPr>
          <p:nvPr>
            <p:ph type="body" sz="quarter" idx="11"/>
          </p:nvPr>
        </p:nvSpPr>
        <p:spPr>
          <a:xfrm>
            <a:off x="490812" y="1141327"/>
            <a:ext cx="6934246" cy="3722221"/>
          </a:xfrm>
        </p:spPr>
        <p:txBody>
          <a:bodyPr/>
          <a:lstStyle/>
          <a:p>
            <a:r>
              <a:rPr lang="en-GB" dirty="0" smtClean="0"/>
              <a:t>Distributed Ledger Technology (DLT)</a:t>
            </a:r>
          </a:p>
          <a:p>
            <a:pPr lvl="1"/>
            <a:r>
              <a:rPr lang="en-GB" dirty="0" smtClean="0"/>
              <a:t>Append only and peer-to-peer</a:t>
            </a:r>
          </a:p>
          <a:p>
            <a:r>
              <a:rPr lang="en-GB" dirty="0" smtClean="0"/>
              <a:t>Decentralised</a:t>
            </a:r>
          </a:p>
          <a:p>
            <a:pPr lvl="1"/>
            <a:r>
              <a:rPr lang="en-GB" dirty="0"/>
              <a:t>Disintermediation</a:t>
            </a:r>
          </a:p>
          <a:p>
            <a:r>
              <a:rPr lang="en-GB" dirty="0" smtClean="0"/>
              <a:t>Collaborative</a:t>
            </a:r>
          </a:p>
          <a:p>
            <a:pPr lvl="1"/>
            <a:r>
              <a:rPr lang="en-GB" dirty="0" smtClean="0"/>
              <a:t>Consensus logic as a function</a:t>
            </a:r>
          </a:p>
          <a:p>
            <a:r>
              <a:rPr lang="en-GB" dirty="0" smtClean="0"/>
              <a:t>Data Repository / Database</a:t>
            </a:r>
          </a:p>
          <a:p>
            <a:r>
              <a:rPr lang="en-GB" dirty="0" smtClean="0"/>
              <a:t>“Eligible participant”: access policy</a:t>
            </a:r>
          </a:p>
          <a:p>
            <a:pPr lvl="1"/>
            <a:r>
              <a:rPr lang="en-GB" dirty="0" smtClean="0"/>
              <a:t>Example, Bitcoin: public</a:t>
            </a:r>
          </a:p>
          <a:p>
            <a:pPr lvl="1"/>
            <a:r>
              <a:rPr lang="en-GB" dirty="0" smtClean="0"/>
              <a:t>Private: requires cybersecurity</a:t>
            </a:r>
          </a:p>
          <a:p>
            <a:r>
              <a:rPr lang="en-GB" dirty="0" smtClean="0"/>
              <a:t>Headers are always available to all participants (transparency)</a:t>
            </a:r>
          </a:p>
          <a:p>
            <a:pPr lvl="1"/>
            <a:r>
              <a:rPr lang="en-GB" dirty="0" smtClean="0"/>
              <a:t>Requires awareness of the data stored – use CIA</a:t>
            </a:r>
          </a:p>
          <a:p>
            <a:endParaRPr lang="en-GB" dirty="0" smtClean="0"/>
          </a:p>
        </p:txBody>
      </p:sp>
    </p:spTree>
    <p:custDataLst>
      <p:tags r:id="rId1"/>
    </p:custDataLst>
    <p:extLst>
      <p:ext uri="{BB962C8B-B14F-4D97-AF65-F5344CB8AC3E}">
        <p14:creationId xmlns:p14="http://schemas.microsoft.com/office/powerpoint/2010/main" val="331794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On Distributed Ledger, there is no central authority</a:t>
            </a:r>
          </a:p>
          <a:p>
            <a:r>
              <a:rPr lang="en-GB" dirty="0" smtClean="0"/>
              <a:t>Peer-to-peer</a:t>
            </a:r>
          </a:p>
          <a:p>
            <a:r>
              <a:rPr lang="en-GB" dirty="0" smtClean="0"/>
              <a:t>Authority and trust are transferred to a decentralised virtual network called blockchain</a:t>
            </a:r>
          </a:p>
          <a:p>
            <a:endParaRPr lang="en-GB" dirty="0"/>
          </a:p>
        </p:txBody>
      </p:sp>
      <p:sp>
        <p:nvSpPr>
          <p:cNvPr id="3" name="Text Placeholder 2"/>
          <p:cNvSpPr>
            <a:spLocks noGrp="1"/>
          </p:cNvSpPr>
          <p:nvPr>
            <p:ph type="body" sz="quarter" idx="12"/>
          </p:nvPr>
        </p:nvSpPr>
        <p:spPr/>
        <p:txBody>
          <a:bodyPr/>
          <a:lstStyle/>
          <a:p>
            <a:r>
              <a:rPr lang="en-GB" dirty="0" smtClean="0"/>
              <a:t>Consensus Distribution Models</a:t>
            </a:r>
            <a:endParaRPr lang="en-GB"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88310" y="1207588"/>
            <a:ext cx="1285047" cy="223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598772" y="1207587"/>
            <a:ext cx="1469142" cy="223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73218" y="1207586"/>
            <a:ext cx="3541101" cy="223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821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500"/>
                                  </p:stCondLst>
                                  <p:childTnLst>
                                    <p:set>
                                      <p:cBhvr>
                                        <p:cTn id="21"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Define the notion of “eligible participant”</a:t>
            </a:r>
          </a:p>
          <a:p>
            <a:endParaRPr lang="en-GB" dirty="0"/>
          </a:p>
        </p:txBody>
      </p:sp>
      <p:sp>
        <p:nvSpPr>
          <p:cNvPr id="3" name="Text Placeholder 2"/>
          <p:cNvSpPr>
            <a:spLocks noGrp="1"/>
          </p:cNvSpPr>
          <p:nvPr>
            <p:ph type="body" sz="quarter" idx="12"/>
          </p:nvPr>
        </p:nvSpPr>
        <p:spPr/>
        <p:txBody>
          <a:bodyPr/>
          <a:lstStyle/>
          <a:p>
            <a:r>
              <a:rPr lang="en-GB" dirty="0" smtClean="0"/>
              <a:t>Public vs Private vs Consortium-based</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4982" y="1709530"/>
            <a:ext cx="6349314" cy="2835966"/>
          </a:xfrm>
          <a:prstGeom prst="rect">
            <a:avLst/>
          </a:prstGeom>
        </p:spPr>
      </p:pic>
    </p:spTree>
    <p:extLst>
      <p:ext uri="{BB962C8B-B14F-4D97-AF65-F5344CB8AC3E}">
        <p14:creationId xmlns:p14="http://schemas.microsoft.com/office/powerpoint/2010/main" val="2074137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dirty="0"/>
              <a:t>Another day, another article praising </a:t>
            </a:r>
            <a:r>
              <a:rPr lang="en-GB" dirty="0" smtClean="0"/>
              <a:t>blockchain’s </a:t>
            </a:r>
            <a:r>
              <a:rPr lang="en-GB" dirty="0"/>
              <a:t>untapped potential: it will start a new era, revolution the financial system, disrupt every industry and will change the </a:t>
            </a:r>
            <a:r>
              <a:rPr lang="en-GB" dirty="0" smtClean="0"/>
              <a:t>world.</a:t>
            </a:r>
          </a:p>
          <a:p>
            <a:pPr marL="0" indent="0">
              <a:buNone/>
            </a:pPr>
            <a:endParaRPr lang="en-GB" dirty="0"/>
          </a:p>
          <a:p>
            <a:pPr marL="0" indent="0">
              <a:buNone/>
            </a:pPr>
            <a:r>
              <a:rPr lang="en-GB" dirty="0" smtClean="0"/>
              <a:t>…or </a:t>
            </a:r>
            <a:r>
              <a:rPr lang="en-GB" dirty="0"/>
              <a:t>will it not? and is that really what I need for my next project</a:t>
            </a:r>
            <a:r>
              <a:rPr lang="en-GB" dirty="0" smtClean="0"/>
              <a:t>?</a:t>
            </a:r>
          </a:p>
          <a:p>
            <a:pPr marL="0" indent="0">
              <a:buNone/>
            </a:pPr>
            <a:endParaRPr lang="en-GB" dirty="0"/>
          </a:p>
        </p:txBody>
      </p:sp>
      <p:sp>
        <p:nvSpPr>
          <p:cNvPr id="3" name="Text Placeholder 2"/>
          <p:cNvSpPr>
            <a:spLocks noGrp="1"/>
          </p:cNvSpPr>
          <p:nvPr>
            <p:ph type="body" sz="quarter" idx="12"/>
          </p:nvPr>
        </p:nvSpPr>
        <p:spPr/>
        <p:txBody>
          <a:bodyPr/>
          <a:lstStyle/>
          <a:p>
            <a:r>
              <a:rPr lang="en-US" dirty="0" smtClean="0"/>
              <a:t>Is blockchain overhyped?</a:t>
            </a:r>
            <a:endParaRPr lang="en-US" dirty="0"/>
          </a:p>
        </p:txBody>
      </p:sp>
    </p:spTree>
    <p:custDataLst>
      <p:tags r:id="rId1"/>
    </p:custDataLst>
    <p:extLst>
      <p:ext uri="{BB962C8B-B14F-4D97-AF65-F5344CB8AC3E}">
        <p14:creationId xmlns:p14="http://schemas.microsoft.com/office/powerpoint/2010/main" val="142218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Surviving </a:t>
            </a:r>
            <a:r>
              <a:rPr lang="en-US" dirty="0" smtClean="0"/>
              <a:t>your company’s Blockchain </a:t>
            </a:r>
            <a:r>
              <a:rPr lang="en-US" dirty="0"/>
              <a:t>initiative</a:t>
            </a:r>
            <a:endParaRPr lang="en-GB"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6847" y="1319834"/>
            <a:ext cx="5715000"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8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FAKE!  …but still…</a:t>
            </a:r>
            <a:endParaRPr lang="en-GB" dirty="0"/>
          </a:p>
        </p:txBody>
      </p:sp>
      <p:pic>
        <p:nvPicPr>
          <p:cNvPr id="3074" name="Picture 2" descr="Image result for dilbert blockchai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7145" y="1764179"/>
            <a:ext cx="6887914" cy="209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5273884" cy="3516813"/>
          </a:xfrm>
        </p:spPr>
        <p:txBody>
          <a:bodyPr/>
          <a:lstStyle/>
          <a:p>
            <a:r>
              <a:rPr lang="en-GB" dirty="0" smtClean="0">
                <a:solidFill>
                  <a:schemeClr val="tx1"/>
                </a:solidFill>
              </a:rPr>
              <a:t>Blockchain </a:t>
            </a:r>
            <a:r>
              <a:rPr lang="en-GB" dirty="0">
                <a:solidFill>
                  <a:schemeClr val="tx1"/>
                </a:solidFill>
              </a:rPr>
              <a:t>can be viewed as a </a:t>
            </a:r>
            <a:r>
              <a:rPr lang="en-GB" dirty="0" smtClean="0">
                <a:solidFill>
                  <a:schemeClr val="tx1"/>
                </a:solidFill>
              </a:rPr>
              <a:t>protocol</a:t>
            </a:r>
            <a:endParaRPr lang="en-GB" dirty="0">
              <a:solidFill>
                <a:schemeClr val="tx1"/>
              </a:solidFill>
            </a:endParaRPr>
          </a:p>
          <a:p>
            <a:r>
              <a:rPr lang="en-US" dirty="0" smtClean="0"/>
              <a:t>It must support real, needed business process, like HTTP supports e-commerce</a:t>
            </a:r>
          </a:p>
          <a:p>
            <a:pPr marL="342900" indent="-342900">
              <a:buFont typeface="+mj-lt"/>
              <a:buAutoNum type="arabicPeriod"/>
            </a:pPr>
            <a:r>
              <a:rPr lang="en-US" dirty="0" smtClean="0"/>
              <a:t>Verify that blockchain makes sense for the initiative</a:t>
            </a:r>
          </a:p>
          <a:p>
            <a:pPr marL="342900" indent="-342900">
              <a:buFont typeface="+mj-lt"/>
              <a:buAutoNum type="arabicPeriod"/>
            </a:pPr>
            <a:r>
              <a:rPr lang="en-US" dirty="0" smtClean="0"/>
              <a:t>Ensure that implementing blockchain produces new digital business that cannot be realized in other ways</a:t>
            </a:r>
          </a:p>
          <a:p>
            <a:pPr marL="342900" indent="-342900">
              <a:buFont typeface="+mj-lt"/>
              <a:buAutoNum type="arabicPeriod"/>
            </a:pPr>
            <a:r>
              <a:rPr lang="en-US" dirty="0" smtClean="0"/>
              <a:t>Perform the Ground Work from the next slides</a:t>
            </a:r>
          </a:p>
          <a:p>
            <a:pPr marL="342900" indent="-342900">
              <a:buFont typeface="+mj-lt"/>
              <a:buAutoNum type="arabicPeriod"/>
            </a:pPr>
            <a:r>
              <a:rPr lang="en-US" dirty="0" smtClean="0"/>
              <a:t>Perform the Risk Assessment as explained later</a:t>
            </a:r>
            <a:endParaRPr lang="en-US" dirty="0"/>
          </a:p>
        </p:txBody>
      </p:sp>
      <p:sp>
        <p:nvSpPr>
          <p:cNvPr id="3" name="Text Placeholder 2"/>
          <p:cNvSpPr>
            <a:spLocks noGrp="1"/>
          </p:cNvSpPr>
          <p:nvPr>
            <p:ph type="body" sz="quarter" idx="12"/>
          </p:nvPr>
        </p:nvSpPr>
        <p:spPr/>
        <p:txBody>
          <a:bodyPr/>
          <a:lstStyle/>
          <a:p>
            <a:r>
              <a:rPr lang="en-US" dirty="0" smtClean="0"/>
              <a:t>Make sense of the blockchain</a:t>
            </a: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03899" y="1207587"/>
            <a:ext cx="2269355" cy="2672229"/>
          </a:xfrm>
          <a:prstGeom prst="rect">
            <a:avLst/>
          </a:prstGeom>
        </p:spPr>
      </p:pic>
    </p:spTree>
    <p:extLst>
      <p:ext uri="{BB962C8B-B14F-4D97-AF65-F5344CB8AC3E}">
        <p14:creationId xmlns:p14="http://schemas.microsoft.com/office/powerpoint/2010/main" val="679803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433989" cy="3516813"/>
          </a:xfrm>
        </p:spPr>
        <p:txBody>
          <a:bodyPr/>
          <a:lstStyle/>
          <a:p>
            <a:r>
              <a:rPr lang="en-GB" dirty="0" smtClean="0">
                <a:solidFill>
                  <a:schemeClr val="tx1"/>
                </a:solidFill>
              </a:rPr>
              <a:t>Blockchain </a:t>
            </a:r>
            <a:r>
              <a:rPr lang="en-GB" dirty="0">
                <a:solidFill>
                  <a:schemeClr val="tx1"/>
                </a:solidFill>
              </a:rPr>
              <a:t>technology </a:t>
            </a:r>
            <a:r>
              <a:rPr lang="en-GB" dirty="0" smtClean="0">
                <a:solidFill>
                  <a:schemeClr val="tx1"/>
                </a:solidFill>
              </a:rPr>
              <a:t>are immature </a:t>
            </a:r>
            <a:r>
              <a:rPr lang="en-GB" dirty="0">
                <a:solidFill>
                  <a:schemeClr val="tx1"/>
                </a:solidFill>
              </a:rPr>
              <a:t>from a technology </a:t>
            </a:r>
            <a:r>
              <a:rPr lang="en-GB" dirty="0" smtClean="0">
                <a:solidFill>
                  <a:schemeClr val="tx1"/>
                </a:solidFill>
              </a:rPr>
              <a:t>perspective</a:t>
            </a:r>
            <a:endParaRPr lang="en-GB" dirty="0"/>
          </a:p>
          <a:p>
            <a:r>
              <a:rPr lang="en-GB" dirty="0" smtClean="0">
                <a:solidFill>
                  <a:schemeClr val="tx1"/>
                </a:solidFill>
              </a:rPr>
              <a:t>There </a:t>
            </a:r>
            <a:r>
              <a:rPr lang="en-GB" dirty="0">
                <a:solidFill>
                  <a:schemeClr val="tx1"/>
                </a:solidFill>
              </a:rPr>
              <a:t>are too </a:t>
            </a:r>
            <a:r>
              <a:rPr lang="en-GB" dirty="0" smtClean="0">
                <a:solidFill>
                  <a:schemeClr val="tx1"/>
                </a:solidFill>
              </a:rPr>
              <a:t>many platforms to </a:t>
            </a:r>
            <a:r>
              <a:rPr lang="en-GB" dirty="0">
                <a:solidFill>
                  <a:schemeClr val="tx1"/>
                </a:solidFill>
              </a:rPr>
              <a:t>actively track and </a:t>
            </a:r>
            <a:r>
              <a:rPr lang="en-GB" dirty="0" smtClean="0">
                <a:solidFill>
                  <a:schemeClr val="tx1"/>
                </a:solidFill>
              </a:rPr>
              <a:t>understand</a:t>
            </a:r>
            <a:endParaRPr lang="en-GB" dirty="0"/>
          </a:p>
          <a:p>
            <a:r>
              <a:rPr lang="en-GB" dirty="0" smtClean="0">
                <a:solidFill>
                  <a:schemeClr val="tx1"/>
                </a:solidFill>
              </a:rPr>
              <a:t>Because of difficulty in grasping the differences, organisations tend </a:t>
            </a:r>
            <a:r>
              <a:rPr lang="en-GB" dirty="0">
                <a:solidFill>
                  <a:schemeClr val="tx1"/>
                </a:solidFill>
              </a:rPr>
              <a:t>to focus on consortium-based </a:t>
            </a:r>
            <a:r>
              <a:rPr lang="en-GB" dirty="0" smtClean="0">
                <a:solidFill>
                  <a:schemeClr val="tx1"/>
                </a:solidFill>
              </a:rPr>
              <a:t>approaches</a:t>
            </a:r>
            <a:endParaRPr lang="en-GB" dirty="0"/>
          </a:p>
          <a:p>
            <a:r>
              <a:rPr lang="en-GB" dirty="0" smtClean="0">
                <a:solidFill>
                  <a:schemeClr val="tx1"/>
                </a:solidFill>
              </a:rPr>
              <a:t>Blockchain is </a:t>
            </a:r>
            <a:r>
              <a:rPr lang="en-GB" dirty="0">
                <a:solidFill>
                  <a:schemeClr val="tx1"/>
                </a:solidFill>
              </a:rPr>
              <a:t>still subject to </a:t>
            </a:r>
            <a:r>
              <a:rPr lang="en-GB" dirty="0" smtClean="0">
                <a:solidFill>
                  <a:schemeClr val="tx1"/>
                </a:solidFill>
              </a:rPr>
              <a:t>cyber threats – requires crypto-agility</a:t>
            </a:r>
          </a:p>
          <a:p>
            <a:r>
              <a:rPr lang="en-GB" dirty="0" smtClean="0">
                <a:solidFill>
                  <a:schemeClr val="tx1"/>
                </a:solidFill>
              </a:rPr>
              <a:t>What you should do:</a:t>
            </a:r>
          </a:p>
          <a:p>
            <a:pPr lvl="1"/>
            <a:r>
              <a:rPr lang="en-GB" dirty="0" smtClean="0"/>
              <a:t>engage with the blockchain initiatives, inform and advise of the risks</a:t>
            </a:r>
          </a:p>
          <a:p>
            <a:pPr lvl="1"/>
            <a:r>
              <a:rPr lang="en-GB" dirty="0" smtClean="0"/>
              <a:t>don’t trust vendors – and prophets</a:t>
            </a:r>
          </a:p>
          <a:p>
            <a:pPr lvl="1"/>
            <a:r>
              <a:rPr lang="en-GB" dirty="0" smtClean="0"/>
              <a:t>be aware of the data created, stored and used</a:t>
            </a:r>
          </a:p>
          <a:p>
            <a:pPr lvl="1"/>
            <a:r>
              <a:rPr lang="en-GB" dirty="0" smtClean="0"/>
              <a:t>leverage the old fashioned CIA model</a:t>
            </a:r>
          </a:p>
          <a:p>
            <a:pPr lvl="1"/>
            <a:r>
              <a:rPr lang="en-GB" dirty="0" smtClean="0"/>
              <a:t>eventually apply data-centric security (encryption)</a:t>
            </a:r>
            <a:endParaRPr lang="en-GB" dirty="0"/>
          </a:p>
        </p:txBody>
      </p:sp>
      <p:sp>
        <p:nvSpPr>
          <p:cNvPr id="3" name="Text Placeholder 2"/>
          <p:cNvSpPr>
            <a:spLocks noGrp="1"/>
          </p:cNvSpPr>
          <p:nvPr>
            <p:ph type="body" sz="quarter" idx="12"/>
          </p:nvPr>
        </p:nvSpPr>
        <p:spPr/>
        <p:txBody>
          <a:bodyPr/>
          <a:lstStyle/>
          <a:p>
            <a:r>
              <a:rPr lang="en-GB" dirty="0" smtClean="0"/>
              <a:t>Ground work</a:t>
            </a:r>
            <a:endParaRPr lang="en-GB" dirty="0"/>
          </a:p>
        </p:txBody>
      </p:sp>
    </p:spTree>
    <p:extLst>
      <p:ext uri="{BB962C8B-B14F-4D97-AF65-F5344CB8AC3E}">
        <p14:creationId xmlns:p14="http://schemas.microsoft.com/office/powerpoint/2010/main" val="3907628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367727" cy="3516813"/>
          </a:xfrm>
        </p:spPr>
        <p:txBody>
          <a:bodyPr/>
          <a:lstStyle/>
          <a:p>
            <a:r>
              <a:rPr lang="en-GB" dirty="0" smtClean="0"/>
              <a:t>Readiness assessment: are processes ready for decentralization?</a:t>
            </a:r>
          </a:p>
          <a:p>
            <a:pPr lvl="1"/>
            <a:r>
              <a:rPr lang="en-GB" dirty="0" smtClean="0"/>
              <a:t>If processes are designed for a centralized model, traditional components will be more suitable</a:t>
            </a:r>
          </a:p>
          <a:p>
            <a:pPr lvl="1"/>
            <a:r>
              <a:rPr lang="en-GB" dirty="0" smtClean="0"/>
              <a:t>decentralizing processes is the real way</a:t>
            </a:r>
          </a:p>
          <a:p>
            <a:r>
              <a:rPr lang="en-GB" dirty="0" smtClean="0"/>
              <a:t>Select an architecture strategy</a:t>
            </a:r>
          </a:p>
          <a:p>
            <a:r>
              <a:rPr lang="en-GB" dirty="0" smtClean="0"/>
              <a:t>Compare candidate platform</a:t>
            </a:r>
          </a:p>
          <a:p>
            <a:r>
              <a:rPr lang="en-GB" dirty="0" smtClean="0"/>
              <a:t>Strategy should be kept flexible</a:t>
            </a:r>
          </a:p>
          <a:p>
            <a:pPr lvl="1"/>
            <a:r>
              <a:rPr lang="en-GB" dirty="0" smtClean="0"/>
              <a:t>immature</a:t>
            </a:r>
          </a:p>
          <a:p>
            <a:pPr lvl="1"/>
            <a:r>
              <a:rPr lang="en-GB" dirty="0" smtClean="0"/>
              <a:t>lack standards</a:t>
            </a:r>
          </a:p>
          <a:p>
            <a:pPr lvl="1"/>
            <a:r>
              <a:rPr lang="en-GB" dirty="0" smtClean="0"/>
              <a:t>lack deployment best-practices</a:t>
            </a:r>
          </a:p>
          <a:p>
            <a:r>
              <a:rPr lang="en-GB" dirty="0" smtClean="0"/>
              <a:t>May need readjustment in little time</a:t>
            </a:r>
          </a:p>
        </p:txBody>
      </p:sp>
      <p:sp>
        <p:nvSpPr>
          <p:cNvPr id="3" name="Text Placeholder 2"/>
          <p:cNvSpPr>
            <a:spLocks noGrp="1"/>
          </p:cNvSpPr>
          <p:nvPr>
            <p:ph type="body" sz="quarter" idx="12"/>
          </p:nvPr>
        </p:nvSpPr>
        <p:spPr/>
        <p:txBody>
          <a:bodyPr/>
          <a:lstStyle/>
          <a:p>
            <a:r>
              <a:rPr lang="en-GB" dirty="0" smtClean="0"/>
              <a:t>Other things necessary</a:t>
            </a:r>
            <a:endParaRPr lang="en-GB" dirty="0"/>
          </a:p>
        </p:txBody>
      </p:sp>
    </p:spTree>
    <p:extLst>
      <p:ext uri="{BB962C8B-B14F-4D97-AF65-F5344CB8AC3E}">
        <p14:creationId xmlns:p14="http://schemas.microsoft.com/office/powerpoint/2010/main" val="2746362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Very few projects are production-ready in an enterprise setting</a:t>
            </a:r>
          </a:p>
          <a:p>
            <a:r>
              <a:rPr lang="en-US" dirty="0" smtClean="0"/>
              <a:t>Regulatory challenges waiting at the horizon</a:t>
            </a:r>
          </a:p>
          <a:p>
            <a:r>
              <a:rPr lang="en-US" dirty="0" smtClean="0"/>
              <a:t>In payment use cases, price volatility</a:t>
            </a:r>
          </a:p>
          <a:p>
            <a:r>
              <a:rPr lang="en-US" dirty="0" smtClean="0"/>
              <a:t>Many </a:t>
            </a:r>
            <a:r>
              <a:rPr lang="en-US" dirty="0" err="1" smtClean="0"/>
              <a:t>PoCs</a:t>
            </a:r>
            <a:r>
              <a:rPr lang="en-US" dirty="0" smtClean="0"/>
              <a:t> are about permissioned blockchains</a:t>
            </a:r>
          </a:p>
          <a:p>
            <a:pPr lvl="1"/>
            <a:r>
              <a:rPr lang="en-US" dirty="0" smtClean="0"/>
              <a:t>it is not feasible for a company to join multiple private blockchains from all their partners</a:t>
            </a:r>
          </a:p>
          <a:p>
            <a:pPr lvl="1"/>
            <a:r>
              <a:rPr lang="en-US" dirty="0" smtClean="0"/>
              <a:t>the unique option is </a:t>
            </a:r>
            <a:r>
              <a:rPr lang="en-US" b="1" dirty="0" smtClean="0"/>
              <a:t>zero-knowledge proof</a:t>
            </a:r>
          </a:p>
          <a:p>
            <a:pPr lvl="1"/>
            <a:endParaRPr lang="en-US" dirty="0"/>
          </a:p>
        </p:txBody>
      </p:sp>
      <p:sp>
        <p:nvSpPr>
          <p:cNvPr id="3" name="Text Placeholder 2"/>
          <p:cNvSpPr>
            <a:spLocks noGrp="1"/>
          </p:cNvSpPr>
          <p:nvPr>
            <p:ph type="body" sz="quarter" idx="12"/>
          </p:nvPr>
        </p:nvSpPr>
        <p:spPr/>
        <p:txBody>
          <a:bodyPr/>
          <a:lstStyle/>
          <a:p>
            <a:r>
              <a:rPr lang="en-US" dirty="0" smtClean="0"/>
              <a:t>Adoption Challenges</a:t>
            </a:r>
            <a:endParaRPr lang="en-US" dirty="0"/>
          </a:p>
        </p:txBody>
      </p:sp>
      <p:pic>
        <p:nvPicPr>
          <p:cNvPr id="1026" name="Picture 2" descr="https://cdn-images-1.medium.com/max/640/1*GNlZGiQbh3nqcBur0cVTUQ.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78224" y="3127513"/>
            <a:ext cx="4905821" cy="201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036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Volatility</a:t>
            </a:r>
            <a:endParaRPr lang="en-US" dirty="0"/>
          </a:p>
        </p:txBody>
      </p:sp>
      <p:pic>
        <p:nvPicPr>
          <p:cNvPr id="1026"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90539" y="1331046"/>
            <a:ext cx="6696075" cy="3221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2206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486998" cy="3516813"/>
          </a:xfrm>
        </p:spPr>
        <p:txBody>
          <a:bodyPr/>
          <a:lstStyle/>
          <a:p>
            <a:r>
              <a:rPr lang="en-US" b="1" dirty="0" err="1" smtClean="0"/>
              <a:t>zk-Snarks</a:t>
            </a:r>
            <a:r>
              <a:rPr lang="en-US" dirty="0" smtClean="0"/>
              <a:t> – Zero-knowledge protocols </a:t>
            </a:r>
            <a:r>
              <a:rPr lang="en-US" dirty="0"/>
              <a:t>enable the transfer of assets across a </a:t>
            </a:r>
            <a:r>
              <a:rPr lang="en-US" dirty="0" smtClean="0"/>
              <a:t>blockchain </a:t>
            </a:r>
            <a:r>
              <a:rPr lang="en-US" dirty="0"/>
              <a:t>network with complete </a:t>
            </a:r>
            <a:r>
              <a:rPr lang="en-US" dirty="0" smtClean="0"/>
              <a:t>privacy</a:t>
            </a:r>
          </a:p>
          <a:p>
            <a:r>
              <a:rPr lang="en-US" dirty="0" smtClean="0"/>
              <a:t>Other participants </a:t>
            </a:r>
            <a:r>
              <a:rPr lang="en-US" dirty="0"/>
              <a:t>only know that a valid transaction has taken </a:t>
            </a:r>
            <a:r>
              <a:rPr lang="en-US" dirty="0" smtClean="0"/>
              <a:t>place</a:t>
            </a:r>
          </a:p>
          <a:p>
            <a:endParaRPr lang="en-US" dirty="0"/>
          </a:p>
          <a:p>
            <a:endParaRPr lang="en-US" dirty="0" smtClean="0"/>
          </a:p>
          <a:p>
            <a:endParaRPr lang="en-US" dirty="0"/>
          </a:p>
          <a:p>
            <a:endParaRPr lang="en-US" dirty="0" smtClean="0"/>
          </a:p>
          <a:p>
            <a:endParaRPr lang="en-US" dirty="0" smtClean="0"/>
          </a:p>
          <a:p>
            <a:r>
              <a:rPr lang="en-US" dirty="0" smtClean="0"/>
              <a:t>First notable implementer was ZCash, then Ethereum</a:t>
            </a:r>
          </a:p>
          <a:p>
            <a:r>
              <a:rPr lang="en-US" dirty="0" smtClean="0"/>
              <a:t>Problem: it is still too computationally expensive</a:t>
            </a:r>
            <a:endParaRPr lang="en-US" dirty="0"/>
          </a:p>
        </p:txBody>
      </p:sp>
      <p:sp>
        <p:nvSpPr>
          <p:cNvPr id="3" name="Text Placeholder 2"/>
          <p:cNvSpPr>
            <a:spLocks noGrp="1"/>
          </p:cNvSpPr>
          <p:nvPr>
            <p:ph type="body" sz="quarter" idx="12"/>
          </p:nvPr>
        </p:nvSpPr>
        <p:spPr/>
        <p:txBody>
          <a:bodyPr/>
          <a:lstStyle/>
          <a:p>
            <a:r>
              <a:rPr lang="en-US" dirty="0" smtClean="0"/>
              <a:t>Privacy-preserving blockchains</a:t>
            </a:r>
            <a:endParaRPr lang="en-US" dirty="0"/>
          </a:p>
        </p:txBody>
      </p:sp>
      <p:pic>
        <p:nvPicPr>
          <p:cNvPr id="2050" name="Picture 2" descr="https://cdn-images-1.medium.com/max/1440/1*MA94TOvqKskW3ep7UcQzEQ.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842050" y="2321967"/>
            <a:ext cx="4744783" cy="127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0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8296" y="1207587"/>
            <a:ext cx="7248939" cy="3516813"/>
          </a:xfrm>
        </p:spPr>
        <p:txBody>
          <a:bodyPr/>
          <a:lstStyle/>
          <a:p>
            <a:r>
              <a:rPr lang="en-GB" b="1" dirty="0" smtClean="0"/>
              <a:t>First week</a:t>
            </a:r>
            <a:endParaRPr lang="en-GB" b="1" dirty="0"/>
          </a:p>
          <a:p>
            <a:pPr lvl="1"/>
            <a:r>
              <a:rPr lang="en-GB" dirty="0" smtClean="0"/>
              <a:t>Clarify how </a:t>
            </a:r>
            <a:r>
              <a:rPr lang="en-GB" dirty="0"/>
              <a:t>your organization understands </a:t>
            </a:r>
            <a:r>
              <a:rPr lang="en-GB" dirty="0" smtClean="0"/>
              <a:t>blockchain technology… </a:t>
            </a:r>
            <a:r>
              <a:rPr lang="en-GB" dirty="0"/>
              <a:t>and educate </a:t>
            </a:r>
            <a:r>
              <a:rPr lang="en-GB" dirty="0" smtClean="0"/>
              <a:t>management</a:t>
            </a:r>
            <a:endParaRPr lang="en-GB" dirty="0"/>
          </a:p>
          <a:p>
            <a:pPr lvl="1"/>
            <a:r>
              <a:rPr lang="en-GB" dirty="0" smtClean="0"/>
              <a:t>Conduct internal </a:t>
            </a:r>
            <a:r>
              <a:rPr lang="en-GB" dirty="0"/>
              <a:t>IT meeting to assess opportunities for development using a </a:t>
            </a:r>
            <a:r>
              <a:rPr lang="en-GB" dirty="0" smtClean="0"/>
              <a:t>blockchain technologies</a:t>
            </a:r>
            <a:r>
              <a:rPr lang="en-GB" dirty="0"/>
              <a:t> </a:t>
            </a:r>
            <a:r>
              <a:rPr lang="en-GB" dirty="0" smtClean="0"/>
              <a:t>– e.g</a:t>
            </a:r>
            <a:r>
              <a:rPr lang="en-GB" dirty="0"/>
              <a:t>., in security</a:t>
            </a:r>
            <a:r>
              <a:rPr lang="en-GB" dirty="0" smtClean="0"/>
              <a:t>, </a:t>
            </a:r>
            <a:r>
              <a:rPr lang="en-GB" dirty="0"/>
              <a:t>open </a:t>
            </a:r>
            <a:r>
              <a:rPr lang="en-GB" dirty="0" smtClean="0"/>
              <a:t>platforms, </a:t>
            </a:r>
            <a:r>
              <a:rPr lang="en-GB" dirty="0"/>
              <a:t>etc.</a:t>
            </a:r>
          </a:p>
          <a:p>
            <a:r>
              <a:rPr lang="en-GB" b="1" dirty="0" smtClean="0"/>
              <a:t>Next </a:t>
            </a:r>
            <a:r>
              <a:rPr lang="en-GB" b="1" dirty="0"/>
              <a:t>90 </a:t>
            </a:r>
            <a:r>
              <a:rPr lang="en-GB" b="1" dirty="0" smtClean="0"/>
              <a:t>Days</a:t>
            </a:r>
            <a:endParaRPr lang="en-GB" dirty="0"/>
          </a:p>
          <a:p>
            <a:pPr lvl="1"/>
            <a:r>
              <a:rPr lang="en-GB" dirty="0" smtClean="0"/>
              <a:t>Conduct an </a:t>
            </a:r>
            <a:r>
              <a:rPr lang="en-GB" dirty="0"/>
              <a:t>assessment of your internal </a:t>
            </a:r>
            <a:r>
              <a:rPr lang="en-GB" dirty="0" smtClean="0"/>
              <a:t>capabilities</a:t>
            </a:r>
            <a:endParaRPr lang="en-GB" dirty="0"/>
          </a:p>
          <a:p>
            <a:pPr lvl="1"/>
            <a:r>
              <a:rPr lang="en-GB" dirty="0" smtClean="0"/>
              <a:t>Assess vendors talking about blockchain and analyse </a:t>
            </a:r>
            <a:r>
              <a:rPr lang="en-GB" dirty="0"/>
              <a:t>their </a:t>
            </a:r>
            <a:r>
              <a:rPr lang="en-GB" dirty="0" smtClean="0"/>
              <a:t>capabilities</a:t>
            </a:r>
            <a:endParaRPr lang="en-GB" dirty="0"/>
          </a:p>
          <a:p>
            <a:pPr lvl="1"/>
            <a:r>
              <a:rPr lang="en-GB" dirty="0" smtClean="0"/>
              <a:t>Select a </a:t>
            </a:r>
            <a:r>
              <a:rPr lang="en-GB" dirty="0"/>
              <a:t>limited and simple narrow-scope use case for real </a:t>
            </a:r>
            <a:r>
              <a:rPr lang="en-GB" dirty="0" smtClean="0"/>
              <a:t>deployment</a:t>
            </a:r>
            <a:endParaRPr lang="en-GB" dirty="0"/>
          </a:p>
          <a:p>
            <a:r>
              <a:rPr lang="en-GB" b="1" dirty="0" smtClean="0"/>
              <a:t>Next </a:t>
            </a:r>
            <a:r>
              <a:rPr lang="en-GB" b="1" dirty="0"/>
              <a:t>12 </a:t>
            </a:r>
            <a:r>
              <a:rPr lang="en-GB" b="1" dirty="0" smtClean="0"/>
              <a:t>Months</a:t>
            </a:r>
            <a:endParaRPr lang="en-GB" dirty="0"/>
          </a:p>
          <a:p>
            <a:pPr lvl="1"/>
            <a:r>
              <a:rPr lang="en-GB" dirty="0" smtClean="0"/>
              <a:t>Assess whether users are enabled to everyday </a:t>
            </a:r>
            <a:r>
              <a:rPr lang="en-GB" dirty="0"/>
              <a:t>use, fit for business and consumer context.</a:t>
            </a:r>
          </a:p>
          <a:p>
            <a:endParaRPr lang="en-GB" dirty="0"/>
          </a:p>
        </p:txBody>
      </p:sp>
      <p:sp>
        <p:nvSpPr>
          <p:cNvPr id="3" name="Text Placeholder 2"/>
          <p:cNvSpPr>
            <a:spLocks noGrp="1"/>
          </p:cNvSpPr>
          <p:nvPr>
            <p:ph type="body" sz="quarter" idx="12"/>
          </p:nvPr>
        </p:nvSpPr>
        <p:spPr/>
        <p:txBody>
          <a:bodyPr/>
          <a:lstStyle/>
          <a:p>
            <a:r>
              <a:rPr lang="en-GB" dirty="0" smtClean="0"/>
              <a:t>Possible timeline</a:t>
            </a:r>
            <a:endParaRPr lang="en-GB" dirty="0"/>
          </a:p>
        </p:txBody>
      </p:sp>
    </p:spTree>
    <p:extLst>
      <p:ext uri="{BB962C8B-B14F-4D97-AF65-F5344CB8AC3E}">
        <p14:creationId xmlns:p14="http://schemas.microsoft.com/office/powerpoint/2010/main" val="274633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Vendors’ Panorama</a:t>
            </a:r>
            <a:endParaRPr lang="en-GB"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7175" y="1221433"/>
            <a:ext cx="6912251" cy="3593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16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04798" y="1128075"/>
            <a:ext cx="7805532" cy="3682464"/>
          </a:xfrm>
        </p:spPr>
        <p:txBody>
          <a:bodyPr/>
          <a:lstStyle/>
          <a:p>
            <a:r>
              <a:rPr lang="en-GB" dirty="0" smtClean="0">
                <a:solidFill>
                  <a:schemeClr val="tx1"/>
                </a:solidFill>
              </a:rPr>
              <a:t>Blockchain landed Top 10 Gartner’s technology trend in 2016</a:t>
            </a:r>
          </a:p>
          <a:p>
            <a:r>
              <a:rPr lang="en-GB" dirty="0" smtClean="0">
                <a:solidFill>
                  <a:schemeClr val="tx1"/>
                </a:solidFill>
              </a:rPr>
              <a:t>However</a:t>
            </a:r>
          </a:p>
          <a:p>
            <a:pPr lvl="1"/>
            <a:r>
              <a:rPr lang="en-GB" dirty="0" smtClean="0">
                <a:solidFill>
                  <a:schemeClr val="tx1"/>
                </a:solidFill>
              </a:rPr>
              <a:t>A group of healthcare CIOs </a:t>
            </a:r>
            <a:r>
              <a:rPr lang="en-GB" dirty="0">
                <a:solidFill>
                  <a:schemeClr val="tx1"/>
                </a:solidFill>
              </a:rPr>
              <a:t>picked </a:t>
            </a:r>
            <a:r>
              <a:rPr lang="en-GB" dirty="0" smtClean="0">
                <a:solidFill>
                  <a:schemeClr val="tx1"/>
                </a:solidFill>
              </a:rPr>
              <a:t>it as </a:t>
            </a:r>
            <a:r>
              <a:rPr lang="en-GB" dirty="0">
                <a:solidFill>
                  <a:schemeClr val="tx1"/>
                </a:solidFill>
              </a:rPr>
              <a:t>the most over-hyped </a:t>
            </a:r>
            <a:r>
              <a:rPr lang="en-GB" dirty="0" smtClean="0">
                <a:solidFill>
                  <a:schemeClr val="tx1"/>
                </a:solidFill>
              </a:rPr>
              <a:t>technology</a:t>
            </a:r>
            <a:endParaRPr lang="en-GB" dirty="0">
              <a:solidFill>
                <a:schemeClr val="tx1"/>
              </a:solidFill>
            </a:endParaRPr>
          </a:p>
          <a:p>
            <a:pPr lvl="1"/>
            <a:r>
              <a:rPr lang="en-GB" dirty="0">
                <a:solidFill>
                  <a:schemeClr val="tx1"/>
                </a:solidFill>
              </a:rPr>
              <a:t>In </a:t>
            </a:r>
            <a:r>
              <a:rPr lang="en-GB" dirty="0" smtClean="0">
                <a:solidFill>
                  <a:schemeClr val="tx1"/>
                </a:solidFill>
              </a:rPr>
              <a:t>transportation, </a:t>
            </a:r>
            <a:r>
              <a:rPr lang="en-GB" dirty="0">
                <a:solidFill>
                  <a:schemeClr val="tx1"/>
                </a:solidFill>
              </a:rPr>
              <a:t>over half </a:t>
            </a:r>
            <a:r>
              <a:rPr lang="en-GB" dirty="0" smtClean="0">
                <a:solidFill>
                  <a:schemeClr val="tx1"/>
                </a:solidFill>
              </a:rPr>
              <a:t>respondents didn’t </a:t>
            </a:r>
            <a:r>
              <a:rPr lang="en-GB" dirty="0">
                <a:solidFill>
                  <a:schemeClr val="tx1"/>
                </a:solidFill>
              </a:rPr>
              <a:t>know what to do with </a:t>
            </a:r>
            <a:r>
              <a:rPr lang="en-GB" dirty="0" smtClean="0">
                <a:solidFill>
                  <a:schemeClr val="tx1"/>
                </a:solidFill>
              </a:rPr>
              <a:t>it</a:t>
            </a:r>
          </a:p>
          <a:p>
            <a:pPr lvl="1"/>
            <a:r>
              <a:rPr lang="en-GB" dirty="0" smtClean="0">
                <a:solidFill>
                  <a:schemeClr val="tx1"/>
                </a:solidFill>
              </a:rPr>
              <a:t>Long Island Ice Tea renames to “Long Blockchain Corp.”, stocks go up 200%</a:t>
            </a:r>
          </a:p>
          <a:p>
            <a:r>
              <a:rPr lang="en-GB" dirty="0" smtClean="0">
                <a:solidFill>
                  <a:schemeClr val="tx1"/>
                </a:solidFill>
              </a:rPr>
              <a:t>Investments are flooding</a:t>
            </a:r>
          </a:p>
          <a:p>
            <a:pPr lvl="1"/>
            <a:r>
              <a:rPr lang="en-GB" dirty="0" smtClean="0">
                <a:solidFill>
                  <a:schemeClr val="tx1"/>
                </a:solidFill>
              </a:rPr>
              <a:t>market growth only in 2017: from 16 billion to 600 billion USD</a:t>
            </a:r>
          </a:p>
          <a:p>
            <a:pPr lvl="1"/>
            <a:r>
              <a:rPr lang="en-GB" dirty="0" smtClean="0">
                <a:solidFill>
                  <a:schemeClr val="tx1"/>
                </a:solidFill>
              </a:rPr>
              <a:t>2.1 billion USD global spending in solutions in 2018</a:t>
            </a:r>
          </a:p>
          <a:p>
            <a:pPr lvl="1"/>
            <a:r>
              <a:rPr lang="en-GB" dirty="0" smtClean="0"/>
              <a:t>42.8% yearly expansion until 2022</a:t>
            </a:r>
          </a:p>
          <a:p>
            <a:pPr lvl="1"/>
            <a:r>
              <a:rPr lang="en-GB" dirty="0"/>
              <a:t>3x related </a:t>
            </a:r>
            <a:r>
              <a:rPr lang="en-GB" dirty="0" smtClean="0"/>
              <a:t>LinkedIn job </a:t>
            </a:r>
            <a:r>
              <a:rPr lang="en-GB" dirty="0" smtClean="0">
                <a:solidFill>
                  <a:schemeClr val="tx1"/>
                </a:solidFill>
              </a:rPr>
              <a:t>postings in 2017</a:t>
            </a:r>
          </a:p>
          <a:p>
            <a:pPr lvl="1"/>
            <a:r>
              <a:rPr lang="en-GB" dirty="0" smtClean="0"/>
              <a:t>13% senior IT leaders with clear/current plans, 300 companies in </a:t>
            </a:r>
            <a:r>
              <a:rPr lang="en-GB" dirty="0" err="1" smtClean="0"/>
              <a:t>PoC</a:t>
            </a:r>
            <a:endParaRPr lang="en-GB" dirty="0" smtClean="0"/>
          </a:p>
          <a:p>
            <a:r>
              <a:rPr lang="en-GB" dirty="0" smtClean="0">
                <a:solidFill>
                  <a:schemeClr val="tx1"/>
                </a:solidFill>
              </a:rPr>
              <a:t>Financial services and manufacturing lead the pilot projects</a:t>
            </a:r>
            <a:endParaRPr lang="en-GB" dirty="0">
              <a:solidFill>
                <a:schemeClr val="tx1"/>
              </a:solidFill>
            </a:endParaRPr>
          </a:p>
          <a:p>
            <a:endParaRPr lang="en-GB" dirty="0"/>
          </a:p>
          <a:p>
            <a:endParaRPr lang="en-GB" dirty="0"/>
          </a:p>
          <a:p>
            <a:endParaRPr lang="en-GB" dirty="0"/>
          </a:p>
        </p:txBody>
      </p:sp>
      <p:sp>
        <p:nvSpPr>
          <p:cNvPr id="3" name="Text Placeholder 2"/>
          <p:cNvSpPr>
            <a:spLocks noGrp="1"/>
          </p:cNvSpPr>
          <p:nvPr>
            <p:ph type="body" sz="quarter" idx="12"/>
          </p:nvPr>
        </p:nvSpPr>
        <p:spPr/>
        <p:txBody>
          <a:bodyPr/>
          <a:lstStyle/>
          <a:p>
            <a:r>
              <a:rPr lang="en-GB" dirty="0" smtClean="0"/>
              <a:t>The size of the “hype”</a:t>
            </a:r>
            <a:endParaRPr lang="en-GB" dirty="0"/>
          </a:p>
        </p:txBody>
      </p:sp>
      <p:pic>
        <p:nvPicPr>
          <p:cNvPr id="1026" name="Picture 2" descr="https://www.idc.com/getfile.dyn?sectionId=49547971&amp;containerId=prUS44150518&amp;elementId=54788728&amp;attachmentId=4732210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706079" y="1048163"/>
            <a:ext cx="4743450" cy="37623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1242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fade">
                                      <p:cBhvr>
                                        <p:cTn id="5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Snapshot of current known </a:t>
            </a:r>
            <a:r>
              <a:rPr lang="en-GB" dirty="0" err="1" smtClean="0"/>
              <a:t>PoCs</a:t>
            </a:r>
            <a:endParaRPr lang="en-GB" dirty="0"/>
          </a:p>
        </p:txBody>
      </p:sp>
      <p:pic>
        <p:nvPicPr>
          <p:cNvPr id="4098" name="Picture 2" descr="https://cdn-images-1.medium.com/max/1750/1*Z8jtqjyMpKuWlHMCdNxaCA.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7565" y="1232451"/>
            <a:ext cx="6435993" cy="347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9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155692" cy="3669213"/>
          </a:xfrm>
        </p:spPr>
        <p:txBody>
          <a:bodyPr/>
          <a:lstStyle/>
          <a:p>
            <a:r>
              <a:rPr lang="en-US" dirty="0" smtClean="0"/>
              <a:t>BaaS as an emerging possibility for </a:t>
            </a:r>
            <a:r>
              <a:rPr lang="en-US" dirty="0"/>
              <a:t>the supporting infrastructure</a:t>
            </a:r>
          </a:p>
          <a:p>
            <a:r>
              <a:rPr lang="en-US" dirty="0"/>
              <a:t>Similar to a </a:t>
            </a:r>
            <a:r>
              <a:rPr lang="en-US" dirty="0" smtClean="0"/>
              <a:t>“cloud” </a:t>
            </a:r>
            <a:r>
              <a:rPr lang="en-US" dirty="0"/>
              <a:t>offering </a:t>
            </a:r>
          </a:p>
          <a:p>
            <a:pPr lvl="1"/>
            <a:r>
              <a:rPr lang="en-US" dirty="0"/>
              <a:t>Economies of scale</a:t>
            </a:r>
          </a:p>
          <a:p>
            <a:pPr lvl="1"/>
            <a:r>
              <a:rPr lang="en-US" dirty="0"/>
              <a:t>Elasticity</a:t>
            </a:r>
          </a:p>
          <a:p>
            <a:pPr lvl="1"/>
            <a:r>
              <a:rPr lang="en-US" dirty="0"/>
              <a:t>Expertise</a:t>
            </a:r>
          </a:p>
          <a:p>
            <a:pPr lvl="1"/>
            <a:r>
              <a:rPr lang="en-US" dirty="0"/>
              <a:t>Security + standards</a:t>
            </a:r>
          </a:p>
          <a:p>
            <a:r>
              <a:rPr lang="en-US" dirty="0"/>
              <a:t>Main </a:t>
            </a:r>
            <a:r>
              <a:rPr lang="en-US" dirty="0" smtClean="0"/>
              <a:t>providers</a:t>
            </a:r>
            <a:endParaRPr lang="en-US" dirty="0"/>
          </a:p>
          <a:p>
            <a:pPr lvl="1"/>
            <a:r>
              <a:rPr lang="en-US" dirty="0" smtClean="0"/>
              <a:t>IBM </a:t>
            </a:r>
            <a:r>
              <a:rPr lang="en-US" dirty="0"/>
              <a:t>(</a:t>
            </a:r>
            <a:r>
              <a:rPr lang="en-US" dirty="0" smtClean="0"/>
              <a:t>Hyperledger </a:t>
            </a:r>
            <a:r>
              <a:rPr lang="en-US" dirty="0" err="1" smtClean="0"/>
              <a:t>Sawtooth</a:t>
            </a:r>
            <a:r>
              <a:rPr lang="en-US" dirty="0" smtClean="0"/>
              <a:t> Lake – Bitcoin)</a:t>
            </a:r>
            <a:endParaRPr lang="en-US" dirty="0"/>
          </a:p>
          <a:p>
            <a:pPr lvl="1"/>
            <a:r>
              <a:rPr lang="en-US" dirty="0" smtClean="0"/>
              <a:t>Microsoft </a:t>
            </a:r>
            <a:r>
              <a:rPr lang="en-US" dirty="0"/>
              <a:t>(Coco </a:t>
            </a:r>
            <a:r>
              <a:rPr lang="en-US" dirty="0" smtClean="0"/>
              <a:t>Framework – Ethereum)</a:t>
            </a:r>
          </a:p>
          <a:p>
            <a:pPr lvl="1"/>
            <a:r>
              <a:rPr lang="en-US" dirty="0" smtClean="0"/>
              <a:t>AWS (Ethereum Network)</a:t>
            </a:r>
            <a:endParaRPr lang="en-US" dirty="0"/>
          </a:p>
          <a:p>
            <a:r>
              <a:rPr lang="en-US" dirty="0" smtClean="0"/>
              <a:t>Private and Permissioned</a:t>
            </a:r>
          </a:p>
          <a:p>
            <a:pPr lvl="1"/>
            <a:r>
              <a:rPr lang="en-US" dirty="0" smtClean="0"/>
              <a:t>Current BaaS focus: “safe” experimentation</a:t>
            </a:r>
            <a:endParaRPr lang="en-US" dirty="0"/>
          </a:p>
        </p:txBody>
      </p:sp>
      <p:sp>
        <p:nvSpPr>
          <p:cNvPr id="3" name="Text Placeholder 2"/>
          <p:cNvSpPr>
            <a:spLocks noGrp="1"/>
          </p:cNvSpPr>
          <p:nvPr>
            <p:ph type="body" sz="quarter" idx="12"/>
          </p:nvPr>
        </p:nvSpPr>
        <p:spPr/>
        <p:txBody>
          <a:bodyPr/>
          <a:lstStyle/>
          <a:p>
            <a:r>
              <a:rPr lang="en-US" dirty="0" smtClean="0"/>
              <a:t>Blockchain as a Service</a:t>
            </a:r>
            <a:endParaRPr lang="en-US" dirty="0"/>
          </a:p>
        </p:txBody>
      </p:sp>
    </p:spTree>
    <p:extLst>
      <p:ext uri="{BB962C8B-B14F-4D97-AF65-F5344CB8AC3E}">
        <p14:creationId xmlns:p14="http://schemas.microsoft.com/office/powerpoint/2010/main" val="3928202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Microsoft’s Project Bletchley</a:t>
            </a:r>
            <a:endParaRPr lang="en-US" dirty="0"/>
          </a:p>
        </p:txBody>
      </p:sp>
      <p:pic>
        <p:nvPicPr>
          <p:cNvPr id="4" name="Picture 4" desc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96080" y="1222684"/>
            <a:ext cx="5062903" cy="35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113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Architectures</a:t>
            </a:r>
            <a:endParaRPr lang="en-US" dirty="0"/>
          </a:p>
        </p:txBody>
      </p:sp>
      <p:sp>
        <p:nvSpPr>
          <p:cNvPr id="4" name="Cloud 3"/>
          <p:cNvSpPr/>
          <p:nvPr/>
        </p:nvSpPr>
        <p:spPr>
          <a:xfrm>
            <a:off x="1245704" y="1219200"/>
            <a:ext cx="5605670" cy="14444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BaaS</a:t>
            </a:r>
          </a:p>
          <a:p>
            <a:pPr algn="ctr"/>
            <a:r>
              <a:rPr lang="en-US" dirty="0" smtClean="0"/>
              <a:t>Provider</a:t>
            </a:r>
            <a:endParaRPr lang="en-US" dirty="0"/>
          </a:p>
        </p:txBody>
      </p:sp>
      <p:sp>
        <p:nvSpPr>
          <p:cNvPr id="6" name="Rounded Rectangle 5"/>
          <p:cNvSpPr/>
          <p:nvPr/>
        </p:nvSpPr>
        <p:spPr>
          <a:xfrm>
            <a:off x="502083" y="3293166"/>
            <a:ext cx="1895062" cy="9276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Organization A</a:t>
            </a:r>
            <a:endParaRPr lang="en-US" dirty="0"/>
          </a:p>
        </p:txBody>
      </p:sp>
      <p:sp>
        <p:nvSpPr>
          <p:cNvPr id="7" name="Rounded Rectangle 6"/>
          <p:cNvSpPr/>
          <p:nvPr/>
        </p:nvSpPr>
        <p:spPr>
          <a:xfrm>
            <a:off x="2988366" y="3293166"/>
            <a:ext cx="1895062" cy="9276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Organization B</a:t>
            </a:r>
            <a:endParaRPr lang="en-US" dirty="0"/>
          </a:p>
        </p:txBody>
      </p:sp>
      <p:sp>
        <p:nvSpPr>
          <p:cNvPr id="8" name="Rounded Rectangle 7"/>
          <p:cNvSpPr/>
          <p:nvPr/>
        </p:nvSpPr>
        <p:spPr>
          <a:xfrm>
            <a:off x="5529997" y="3293166"/>
            <a:ext cx="1895062" cy="9276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Organization C</a:t>
            </a:r>
            <a:endParaRPr lang="en-US" dirty="0"/>
          </a:p>
        </p:txBody>
      </p:sp>
      <p:sp>
        <p:nvSpPr>
          <p:cNvPr id="10" name="16-Point Star 9"/>
          <p:cNvSpPr/>
          <p:nvPr/>
        </p:nvSpPr>
        <p:spPr>
          <a:xfrm>
            <a:off x="5639855" y="1457733"/>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16-Point Star 10"/>
          <p:cNvSpPr/>
          <p:nvPr/>
        </p:nvSpPr>
        <p:spPr>
          <a:xfrm>
            <a:off x="2920396" y="1722781"/>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16-Point Star 11"/>
          <p:cNvSpPr/>
          <p:nvPr/>
        </p:nvSpPr>
        <p:spPr>
          <a:xfrm>
            <a:off x="4578628" y="1941442"/>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16-Point Star 12"/>
          <p:cNvSpPr/>
          <p:nvPr/>
        </p:nvSpPr>
        <p:spPr>
          <a:xfrm>
            <a:off x="3205529" y="1411355"/>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16-Point Star 13"/>
          <p:cNvSpPr/>
          <p:nvPr/>
        </p:nvSpPr>
        <p:spPr>
          <a:xfrm>
            <a:off x="3631097" y="2252865"/>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16-Point Star 14"/>
          <p:cNvSpPr/>
          <p:nvPr/>
        </p:nvSpPr>
        <p:spPr>
          <a:xfrm>
            <a:off x="5237818" y="1941441"/>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16-Point Star 15"/>
          <p:cNvSpPr/>
          <p:nvPr/>
        </p:nvSpPr>
        <p:spPr>
          <a:xfrm>
            <a:off x="4490780" y="1444486"/>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16-Point Star 16"/>
          <p:cNvSpPr/>
          <p:nvPr/>
        </p:nvSpPr>
        <p:spPr>
          <a:xfrm>
            <a:off x="2342428" y="2054082"/>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16-Point Star 17"/>
          <p:cNvSpPr/>
          <p:nvPr/>
        </p:nvSpPr>
        <p:spPr>
          <a:xfrm>
            <a:off x="2397145" y="1523996"/>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16-Point Star 18"/>
          <p:cNvSpPr/>
          <p:nvPr/>
        </p:nvSpPr>
        <p:spPr>
          <a:xfrm>
            <a:off x="6110308" y="1736028"/>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25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5.55556E-7 2.08398E-6 L -0.17309 0.34177 " pathEditMode="relative" rAng="0" ptsTypes="AA">
                                      <p:cBhvr>
                                        <p:cTn id="37" dur="2000" fill="hold"/>
                                        <p:tgtEl>
                                          <p:spTgt spid="18"/>
                                        </p:tgtEl>
                                        <p:attrNameLst>
                                          <p:attrName>ppt_x</p:attrName>
                                          <p:attrName>ppt_y</p:attrName>
                                        </p:attrNameLst>
                                      </p:cBhvr>
                                      <p:rCtr x="-8663" y="17073"/>
                                    </p:animMotion>
                                  </p:childTnLst>
                                </p:cTn>
                              </p:par>
                              <p:par>
                                <p:cTn id="38" presetID="42" presetClass="path" presetSubtype="0" accel="50000" decel="50000" fill="hold" grpId="1" nodeType="withEffect">
                                  <p:stCondLst>
                                    <p:cond delay="0"/>
                                  </p:stCondLst>
                                  <p:childTnLst>
                                    <p:animMotion origin="layout" path="M 3.33333E-6 3.8376E-6 L -0.06719 0.25007 " pathEditMode="relative" rAng="0" ptsTypes="AA">
                                      <p:cBhvr>
                                        <p:cTn id="39" dur="2000" fill="hold"/>
                                        <p:tgtEl>
                                          <p:spTgt spid="17"/>
                                        </p:tgtEl>
                                        <p:attrNameLst>
                                          <p:attrName>ppt_x</p:attrName>
                                          <p:attrName>ppt_y</p:attrName>
                                        </p:attrNameLst>
                                      </p:cBhvr>
                                      <p:rCtr x="-3368" y="12504"/>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4.72222E-6 1.67953E-6 L -0.03542 0.21148 " pathEditMode="relative" rAng="0" ptsTypes="AA">
                                      <p:cBhvr>
                                        <p:cTn id="43" dur="2000" fill="hold"/>
                                        <p:tgtEl>
                                          <p:spTgt spid="14"/>
                                        </p:tgtEl>
                                        <p:attrNameLst>
                                          <p:attrName>ppt_x</p:attrName>
                                          <p:attrName>ppt_y</p:attrName>
                                        </p:attrNameLst>
                                      </p:cBhvr>
                                      <p:rCtr x="-1771" y="10559"/>
                                    </p:animMotion>
                                  </p:childTnLst>
                                </p:cTn>
                              </p:par>
                              <p:par>
                                <p:cTn id="44" presetID="42" presetClass="path" presetSubtype="0" accel="50000" decel="50000" fill="hold" grpId="1" nodeType="withEffect">
                                  <p:stCondLst>
                                    <p:cond delay="0"/>
                                  </p:stCondLst>
                                  <p:childTnLst>
                                    <p:animMotion origin="layout" path="M -1.11111E-6 4.18339E-6 L -0.03767 0.27199 " pathEditMode="relative" rAng="0" ptsTypes="AA">
                                      <p:cBhvr>
                                        <p:cTn id="45" dur="2000" fill="hold"/>
                                        <p:tgtEl>
                                          <p:spTgt spid="12"/>
                                        </p:tgtEl>
                                        <p:attrNameLst>
                                          <p:attrName>ppt_x</p:attrName>
                                          <p:attrName>ppt_y</p:attrName>
                                        </p:attrNameLst>
                                      </p:cBhvr>
                                      <p:rCtr x="-1892" y="13584"/>
                                    </p:animMotion>
                                  </p:childTnLst>
                                </p:cTn>
                              </p:par>
                              <p:par>
                                <p:cTn id="46" presetID="42" presetClass="path" presetSubtype="0" accel="50000" decel="50000" fill="hold" grpId="1" nodeType="withEffect">
                                  <p:stCondLst>
                                    <p:cond delay="0"/>
                                  </p:stCondLst>
                                  <p:childTnLst>
                                    <p:animMotion origin="layout" path="M 2.77778E-7 4.18339E-6 L 0.06562 0.27199 " pathEditMode="relative" rAng="0" ptsTypes="AA">
                                      <p:cBhvr>
                                        <p:cTn id="47" dur="2000" fill="hold"/>
                                        <p:tgtEl>
                                          <p:spTgt spid="15"/>
                                        </p:tgtEl>
                                        <p:attrNameLst>
                                          <p:attrName>ppt_x</p:attrName>
                                          <p:attrName>ppt_y</p:attrName>
                                        </p:attrNameLst>
                                      </p:cBhvr>
                                      <p:rCtr x="3281" y="13584"/>
                                    </p:animMotion>
                                  </p:childTnLst>
                                </p:cTn>
                              </p:par>
                              <p:par>
                                <p:cTn id="48" presetID="42" presetClass="path" presetSubtype="0" accel="50000" decel="50000" fill="hold" grpId="1" nodeType="withEffect">
                                  <p:stCondLst>
                                    <p:cond delay="0"/>
                                  </p:stCondLst>
                                  <p:childTnLst>
                                    <p:animMotion origin="layout" path="M 4.16667E-6 1.29052E-6 L 0.05573 0.3004 " pathEditMode="relative" rAng="0" ptsTypes="AA">
                                      <p:cBhvr>
                                        <p:cTn id="49" dur="2000" fill="hold"/>
                                        <p:tgtEl>
                                          <p:spTgt spid="19"/>
                                        </p:tgtEl>
                                        <p:attrNameLst>
                                          <p:attrName>ppt_x</p:attrName>
                                          <p:attrName>ppt_y</p:attrName>
                                        </p:attrNameLst>
                                      </p:cBhvr>
                                      <p:rCtr x="2778" y="15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3" grpId="0" animBg="1"/>
      <p:bldP spid="14" grpId="0" animBg="1"/>
      <p:bldP spid="14" grpId="1" animBg="1"/>
      <p:bldP spid="15" grpId="0" animBg="1"/>
      <p:bldP spid="15" grpId="1" animBg="1"/>
      <p:bldP spid="16" grpId="0" animBg="1"/>
      <p:bldP spid="17" grpId="0" animBg="1"/>
      <p:bldP spid="17" grpId="1" animBg="1"/>
      <p:bldP spid="18" grpId="0" animBg="1"/>
      <p:bldP spid="18" grpId="1" animBg="1"/>
      <p:bldP spid="19" grpId="0" animBg="1"/>
      <p:bldP spid="1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provider is the tenant of the Smart Contract</a:t>
            </a:r>
          </a:p>
          <a:p>
            <a:pPr lvl="1"/>
            <a:r>
              <a:rPr lang="en-US" dirty="0" smtClean="0"/>
              <a:t>The tenant owner pays for running them</a:t>
            </a:r>
          </a:p>
          <a:p>
            <a:pPr lvl="1"/>
            <a:r>
              <a:rPr lang="en-US" dirty="0" smtClean="0"/>
              <a:t>Trusted execution environment (enclaves)</a:t>
            </a:r>
          </a:p>
          <a:p>
            <a:r>
              <a:rPr lang="en-US" dirty="0" smtClean="0"/>
              <a:t>Function as ledger mediator for multiple parties</a:t>
            </a:r>
          </a:p>
          <a:p>
            <a:r>
              <a:rPr lang="en-US" dirty="0" smtClean="0"/>
              <a:t>Who controls what still depends on the organizational structure and the system architecture</a:t>
            </a:r>
          </a:p>
          <a:p>
            <a:pPr lvl="1"/>
            <a:r>
              <a:rPr lang="en-US" dirty="0" smtClean="0"/>
              <a:t>Consortium or Federation?</a:t>
            </a:r>
          </a:p>
          <a:p>
            <a:r>
              <a:rPr lang="en-US" dirty="0" smtClean="0"/>
              <a:t>More secure?</a:t>
            </a:r>
          </a:p>
          <a:p>
            <a:pPr lvl="1"/>
            <a:r>
              <a:rPr lang="en-US" dirty="0" smtClean="0"/>
              <a:t>Depends on the risk profile and how much can participants see</a:t>
            </a:r>
          </a:p>
          <a:p>
            <a:r>
              <a:rPr lang="en-US" dirty="0" smtClean="0"/>
              <a:t>Risk and Security themes overlap with “trusted cloud”</a:t>
            </a:r>
            <a:endParaRPr lang="en-US" dirty="0"/>
          </a:p>
        </p:txBody>
      </p:sp>
      <p:sp>
        <p:nvSpPr>
          <p:cNvPr id="3" name="Text Placeholder 2"/>
          <p:cNvSpPr>
            <a:spLocks noGrp="1"/>
          </p:cNvSpPr>
          <p:nvPr>
            <p:ph type="body" sz="quarter" idx="12"/>
          </p:nvPr>
        </p:nvSpPr>
        <p:spPr/>
        <p:txBody>
          <a:bodyPr/>
          <a:lstStyle/>
          <a:p>
            <a:r>
              <a:rPr lang="en-US" dirty="0" smtClean="0"/>
              <a:t>Key Considerations</a:t>
            </a:r>
            <a:endParaRPr lang="en-US" dirty="0"/>
          </a:p>
        </p:txBody>
      </p:sp>
    </p:spTree>
    <p:extLst>
      <p:ext uri="{BB962C8B-B14F-4D97-AF65-F5344CB8AC3E}">
        <p14:creationId xmlns:p14="http://schemas.microsoft.com/office/powerpoint/2010/main" val="1492471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5530" y="1207587"/>
            <a:ext cx="8362122" cy="3516813"/>
          </a:xfrm>
        </p:spPr>
        <p:txBody>
          <a:bodyPr/>
          <a:lstStyle/>
          <a:p>
            <a:r>
              <a:rPr lang="en-US" b="1" dirty="0" smtClean="0"/>
              <a:t>Jurisdiction</a:t>
            </a:r>
            <a:r>
              <a:rPr lang="en-US" dirty="0" smtClean="0"/>
              <a:t> – challenged by the concept of decentralization</a:t>
            </a:r>
          </a:p>
          <a:p>
            <a:r>
              <a:rPr lang="en-US" b="1" dirty="0" smtClean="0"/>
              <a:t>Service levels and performance </a:t>
            </a:r>
            <a:r>
              <a:rPr lang="en-US" dirty="0" smtClean="0"/>
              <a:t>– vendors are unable to offer warranties</a:t>
            </a:r>
          </a:p>
          <a:p>
            <a:r>
              <a:rPr lang="en-US" b="1" dirty="0" smtClean="0"/>
              <a:t>Liability</a:t>
            </a:r>
            <a:r>
              <a:rPr lang="en-US" dirty="0" smtClean="0"/>
              <a:t> – especially in trading platform like cryptocurrencies</a:t>
            </a:r>
          </a:p>
          <a:p>
            <a:r>
              <a:rPr lang="en-US" b="1" dirty="0" smtClean="0"/>
              <a:t>Intellectual Property </a:t>
            </a:r>
            <a:r>
              <a:rPr lang="en-US" dirty="0" smtClean="0"/>
              <a:t>– vendors will likely try to capitalize on this</a:t>
            </a:r>
          </a:p>
          <a:p>
            <a:r>
              <a:rPr lang="en-US" b="1" dirty="0" smtClean="0"/>
              <a:t>Data Privacy </a:t>
            </a:r>
            <a:r>
              <a:rPr lang="en-US" dirty="0" smtClean="0"/>
              <a:t>– not alterability of data and transparency</a:t>
            </a:r>
          </a:p>
          <a:p>
            <a:r>
              <a:rPr lang="en-US" b="1" dirty="0" smtClean="0"/>
              <a:t>DAOs</a:t>
            </a:r>
            <a:r>
              <a:rPr lang="en-US" dirty="0" smtClean="0"/>
              <a:t> – legal status unclear</a:t>
            </a:r>
          </a:p>
          <a:p>
            <a:r>
              <a:rPr lang="en-US" b="1" dirty="0" smtClean="0"/>
              <a:t>Smart Contracts enforceability</a:t>
            </a:r>
          </a:p>
          <a:p>
            <a:r>
              <a:rPr lang="en-US" b="1" dirty="0" smtClean="0"/>
              <a:t>Compliance with financial services regulation </a:t>
            </a:r>
            <a:r>
              <a:rPr lang="en-US" dirty="0" smtClean="0"/>
              <a:t>(where applicable)</a:t>
            </a:r>
          </a:p>
          <a:p>
            <a:r>
              <a:rPr lang="en-US" b="1" dirty="0" smtClean="0"/>
              <a:t>Exit assistance</a:t>
            </a:r>
          </a:p>
          <a:p>
            <a:r>
              <a:rPr lang="en-US" dirty="0" smtClean="0"/>
              <a:t>Common Law’s </a:t>
            </a:r>
            <a:r>
              <a:rPr lang="en-US" b="1" dirty="0" smtClean="0"/>
              <a:t>concept of “property”</a:t>
            </a:r>
          </a:p>
          <a:p>
            <a:r>
              <a:rPr lang="en-US" b="1" dirty="0" smtClean="0"/>
              <a:t>Due diligence </a:t>
            </a:r>
            <a:r>
              <a:rPr lang="en-US" dirty="0" smtClean="0"/>
              <a:t>is yet to be clearly defined</a:t>
            </a:r>
            <a:endParaRPr lang="en-US" dirty="0"/>
          </a:p>
        </p:txBody>
      </p:sp>
      <p:sp>
        <p:nvSpPr>
          <p:cNvPr id="3" name="Text Placeholder 2"/>
          <p:cNvSpPr>
            <a:spLocks noGrp="1"/>
          </p:cNvSpPr>
          <p:nvPr>
            <p:ph type="body" sz="quarter" idx="12"/>
          </p:nvPr>
        </p:nvSpPr>
        <p:spPr/>
        <p:txBody>
          <a:bodyPr/>
          <a:lstStyle/>
          <a:p>
            <a:r>
              <a:rPr lang="en-US" dirty="0" smtClean="0"/>
              <a:t>Legal and Regulatory Challenges</a:t>
            </a:r>
            <a:endParaRPr lang="en-US" dirty="0"/>
          </a:p>
        </p:txBody>
      </p:sp>
    </p:spTree>
    <p:extLst>
      <p:ext uri="{BB962C8B-B14F-4D97-AF65-F5344CB8AC3E}">
        <p14:creationId xmlns:p14="http://schemas.microsoft.com/office/powerpoint/2010/main" val="3735023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31304" y="1207587"/>
            <a:ext cx="7977809" cy="3516813"/>
          </a:xfrm>
        </p:spPr>
        <p:txBody>
          <a:bodyPr/>
          <a:lstStyle/>
          <a:p>
            <a:r>
              <a:rPr lang="en-GB" dirty="0" smtClean="0"/>
              <a:t>What </a:t>
            </a:r>
            <a:r>
              <a:rPr lang="en-GB" dirty="0"/>
              <a:t>specific features </a:t>
            </a:r>
            <a:r>
              <a:rPr lang="en-GB" dirty="0" smtClean="0"/>
              <a:t>unique </a:t>
            </a:r>
            <a:r>
              <a:rPr lang="en-GB" dirty="0"/>
              <a:t>to blockchain do </a:t>
            </a:r>
            <a:r>
              <a:rPr lang="en-GB" dirty="0" smtClean="0"/>
              <a:t>we </a:t>
            </a:r>
            <a:r>
              <a:rPr lang="en-GB" dirty="0"/>
              <a:t>need for this project?</a:t>
            </a:r>
          </a:p>
          <a:p>
            <a:r>
              <a:rPr lang="en-GB" dirty="0"/>
              <a:t>What is the lifetime of this </a:t>
            </a:r>
            <a:r>
              <a:rPr lang="en-GB" dirty="0" smtClean="0"/>
              <a:t>project </a:t>
            </a:r>
            <a:r>
              <a:rPr lang="en-GB" dirty="0"/>
              <a:t>and its resulting business applications, and will we be able to support the business and technical requirements?</a:t>
            </a:r>
          </a:p>
          <a:p>
            <a:r>
              <a:rPr lang="en-GB" dirty="0"/>
              <a:t>What impact will the blockchain aspects of this project and its associated application have on how </a:t>
            </a:r>
            <a:r>
              <a:rPr lang="en-GB" dirty="0" smtClean="0"/>
              <a:t>end </a:t>
            </a:r>
            <a:r>
              <a:rPr lang="en-GB" dirty="0"/>
              <a:t>users interact with the system?</a:t>
            </a:r>
          </a:p>
          <a:p>
            <a:r>
              <a:rPr lang="en-GB" dirty="0"/>
              <a:t>What would be the impact to the project if parts of the blockchain were locked due to human or technology error, such as loss of control of private keys?</a:t>
            </a:r>
          </a:p>
          <a:p>
            <a:r>
              <a:rPr lang="en-GB" dirty="0"/>
              <a:t>What additional skills will be required to support a blockchain-based project and resulting application?</a:t>
            </a:r>
          </a:p>
          <a:p>
            <a:endParaRPr lang="en-GB" dirty="0"/>
          </a:p>
        </p:txBody>
      </p:sp>
      <p:sp>
        <p:nvSpPr>
          <p:cNvPr id="3" name="Text Placeholder 2"/>
          <p:cNvSpPr>
            <a:spLocks noGrp="1"/>
          </p:cNvSpPr>
          <p:nvPr>
            <p:ph type="body" sz="quarter" idx="12"/>
          </p:nvPr>
        </p:nvSpPr>
        <p:spPr>
          <a:xfrm>
            <a:off x="490538" y="0"/>
            <a:ext cx="7314992" cy="1068388"/>
          </a:xfrm>
        </p:spPr>
        <p:txBody>
          <a:bodyPr/>
          <a:lstStyle/>
          <a:p>
            <a:r>
              <a:rPr lang="en-GB" dirty="0" smtClean="0"/>
              <a:t>Phase 1: Business Processes</a:t>
            </a:r>
            <a:endParaRPr lang="en-GB" dirty="0"/>
          </a:p>
        </p:txBody>
      </p:sp>
    </p:spTree>
    <p:extLst>
      <p:ext uri="{BB962C8B-B14F-4D97-AF65-F5344CB8AC3E}">
        <p14:creationId xmlns:p14="http://schemas.microsoft.com/office/powerpoint/2010/main" val="606108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are the relevant advantages or disadvantages of public versus private </a:t>
            </a:r>
            <a:r>
              <a:rPr lang="en-GB" dirty="0" smtClean="0">
                <a:solidFill>
                  <a:schemeClr val="tx1"/>
                </a:solidFill>
              </a:rPr>
              <a:t>or consortia blockchain for </a:t>
            </a:r>
            <a:r>
              <a:rPr lang="en-GB" dirty="0">
                <a:solidFill>
                  <a:schemeClr val="tx1"/>
                </a:solidFill>
              </a:rPr>
              <a:t>this project? What risks do each model pose, and who would own those risks?</a:t>
            </a:r>
          </a:p>
          <a:p>
            <a:r>
              <a:rPr lang="en-GB" dirty="0">
                <a:solidFill>
                  <a:schemeClr val="tx1"/>
                </a:solidFill>
              </a:rPr>
              <a:t>What are the organizations that will be involved, and what is </a:t>
            </a:r>
            <a:r>
              <a:rPr lang="en-GB" dirty="0" smtClean="0">
                <a:solidFill>
                  <a:schemeClr val="tx1"/>
                </a:solidFill>
              </a:rPr>
              <a:t>the trust </a:t>
            </a:r>
            <a:r>
              <a:rPr lang="en-GB" dirty="0">
                <a:solidFill>
                  <a:schemeClr val="tx1"/>
                </a:solidFill>
              </a:rPr>
              <a:t>model for them?</a:t>
            </a:r>
          </a:p>
          <a:p>
            <a:r>
              <a:rPr lang="en-GB" dirty="0">
                <a:solidFill>
                  <a:schemeClr val="tx1"/>
                </a:solidFill>
              </a:rPr>
              <a:t>What is the governance model (trust framework) for participating organizations and their members?</a:t>
            </a:r>
          </a:p>
          <a:p>
            <a:r>
              <a:rPr lang="en-GB" dirty="0">
                <a:solidFill>
                  <a:schemeClr val="tx1"/>
                </a:solidFill>
              </a:rPr>
              <a:t>How are responsibilities for the blockchain distributed</a:t>
            </a:r>
            <a:r>
              <a:rPr lang="en-GB" dirty="0" smtClean="0">
                <a:solidFill>
                  <a:schemeClr val="tx1"/>
                </a:solidFill>
              </a:rPr>
              <a:t>?</a:t>
            </a:r>
          </a:p>
          <a:p>
            <a:endParaRPr lang="en-GB" dirty="0">
              <a:solidFill>
                <a:schemeClr val="tx1"/>
              </a:solidFill>
            </a:endParaRPr>
          </a:p>
          <a:p>
            <a:pPr marL="0" indent="0">
              <a:buNone/>
            </a:pPr>
            <a:r>
              <a:rPr lang="en-GB" dirty="0" smtClean="0"/>
              <a:t>The </a:t>
            </a:r>
            <a:r>
              <a:rPr lang="en-GB" dirty="0"/>
              <a:t>choice of trust model </a:t>
            </a:r>
            <a:r>
              <a:rPr lang="en-GB" dirty="0" smtClean="0"/>
              <a:t>can </a:t>
            </a:r>
            <a:r>
              <a:rPr lang="en-GB" dirty="0"/>
              <a:t>affect the initiative outcome</a:t>
            </a:r>
            <a:r>
              <a:rPr lang="en-GB" dirty="0" smtClean="0"/>
              <a:t>.</a:t>
            </a:r>
            <a:endParaRPr lang="en-GB" dirty="0"/>
          </a:p>
        </p:txBody>
      </p:sp>
      <p:sp>
        <p:nvSpPr>
          <p:cNvPr id="3" name="Text Placeholder 2"/>
          <p:cNvSpPr>
            <a:spLocks noGrp="1"/>
          </p:cNvSpPr>
          <p:nvPr>
            <p:ph type="body" sz="quarter" idx="12"/>
          </p:nvPr>
        </p:nvSpPr>
        <p:spPr/>
        <p:txBody>
          <a:bodyPr/>
          <a:lstStyle/>
          <a:p>
            <a:r>
              <a:rPr lang="en-GB" dirty="0" smtClean="0"/>
              <a:t>Phase 2: the Trust Model</a:t>
            </a:r>
            <a:endParaRPr lang="en-GB" dirty="0"/>
          </a:p>
        </p:txBody>
      </p:sp>
    </p:spTree>
    <p:extLst>
      <p:ext uri="{BB962C8B-B14F-4D97-AF65-F5344CB8AC3E}">
        <p14:creationId xmlns:p14="http://schemas.microsoft.com/office/powerpoint/2010/main" val="3838882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business life cycle for blockchain participants?</a:t>
            </a:r>
          </a:p>
          <a:p>
            <a:r>
              <a:rPr lang="en-GB" dirty="0">
                <a:solidFill>
                  <a:schemeClr val="tx1"/>
                </a:solidFill>
              </a:rPr>
              <a:t>What is the expected frequency of change to the business logic (application) and supporting infrastructure?</a:t>
            </a:r>
          </a:p>
          <a:p>
            <a:r>
              <a:rPr lang="en-GB" dirty="0">
                <a:solidFill>
                  <a:schemeClr val="tx1"/>
                </a:solidFill>
              </a:rPr>
              <a:t>What is the business logic for joiners, movers and leavers?</a:t>
            </a:r>
          </a:p>
          <a:p>
            <a:r>
              <a:rPr lang="en-GB" dirty="0">
                <a:solidFill>
                  <a:schemeClr val="tx1"/>
                </a:solidFill>
              </a:rPr>
              <a:t>Who issues credentials, and how are they managed?</a:t>
            </a:r>
          </a:p>
          <a:p>
            <a:r>
              <a:rPr lang="en-GB" dirty="0">
                <a:solidFill>
                  <a:schemeClr val="tx1"/>
                </a:solidFill>
              </a:rPr>
              <a:t>What plain-text data will be captured in each block?</a:t>
            </a:r>
          </a:p>
          <a:p>
            <a:endParaRPr lang="en-GB" dirty="0"/>
          </a:p>
        </p:txBody>
      </p:sp>
      <p:sp>
        <p:nvSpPr>
          <p:cNvPr id="3" name="Text Placeholder 2"/>
          <p:cNvSpPr>
            <a:spLocks noGrp="1"/>
          </p:cNvSpPr>
          <p:nvPr>
            <p:ph type="body" sz="quarter" idx="12"/>
          </p:nvPr>
        </p:nvSpPr>
        <p:spPr>
          <a:xfrm>
            <a:off x="490539" y="0"/>
            <a:ext cx="7182470" cy="1068388"/>
          </a:xfrm>
        </p:spPr>
        <p:txBody>
          <a:bodyPr/>
          <a:lstStyle/>
          <a:p>
            <a:r>
              <a:rPr lang="en-GB" dirty="0" smtClean="0"/>
              <a:t>Phase 3: Business </a:t>
            </a:r>
            <a:r>
              <a:rPr lang="en-GB" dirty="0"/>
              <a:t>Logic and </a:t>
            </a:r>
            <a:r>
              <a:rPr lang="en-GB" dirty="0" smtClean="0"/>
              <a:t>Execution/Resiliency</a:t>
            </a:r>
            <a:endParaRPr lang="en-GB" dirty="0"/>
          </a:p>
        </p:txBody>
      </p:sp>
    </p:spTree>
    <p:extLst>
      <p:ext uri="{BB962C8B-B14F-4D97-AF65-F5344CB8AC3E}">
        <p14:creationId xmlns:p14="http://schemas.microsoft.com/office/powerpoint/2010/main" val="404742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What </a:t>
            </a:r>
            <a:r>
              <a:rPr lang="en-GB" dirty="0">
                <a:solidFill>
                  <a:schemeClr val="tx1"/>
                </a:solidFill>
              </a:rPr>
              <a:t>are the relevant regulatory issues for the project?</a:t>
            </a:r>
          </a:p>
          <a:p>
            <a:r>
              <a:rPr lang="en-GB" dirty="0">
                <a:solidFill>
                  <a:schemeClr val="tx1"/>
                </a:solidFill>
              </a:rPr>
              <a:t>What are the options for meeting them within the blockchain protocol?</a:t>
            </a:r>
          </a:p>
          <a:p>
            <a:r>
              <a:rPr lang="en-GB" dirty="0">
                <a:solidFill>
                  <a:schemeClr val="tx1"/>
                </a:solidFill>
              </a:rPr>
              <a:t>What data will be carried in plain text by the blockchain?</a:t>
            </a:r>
          </a:p>
          <a:p>
            <a:r>
              <a:rPr lang="en-GB" dirty="0">
                <a:solidFill>
                  <a:schemeClr val="tx1"/>
                </a:solidFill>
              </a:rPr>
              <a:t>Who in the organization or consortia will regulators look to for answers?</a:t>
            </a:r>
            <a:endParaRPr lang="en-GB" dirty="0"/>
          </a:p>
        </p:txBody>
      </p:sp>
      <p:sp>
        <p:nvSpPr>
          <p:cNvPr id="3" name="Text Placeholder 2"/>
          <p:cNvSpPr>
            <a:spLocks noGrp="1"/>
          </p:cNvSpPr>
          <p:nvPr>
            <p:ph type="body" sz="quarter" idx="12"/>
          </p:nvPr>
        </p:nvSpPr>
        <p:spPr/>
        <p:txBody>
          <a:bodyPr/>
          <a:lstStyle/>
          <a:p>
            <a:r>
              <a:rPr lang="en-GB" dirty="0" smtClean="0"/>
              <a:t>Phase 4: Risk </a:t>
            </a:r>
            <a:r>
              <a:rPr lang="en-GB" dirty="0"/>
              <a:t>Management and </a:t>
            </a:r>
            <a:r>
              <a:rPr lang="en-GB" dirty="0" smtClean="0"/>
              <a:t>Compliance</a:t>
            </a:r>
            <a:endParaRPr lang="en-GB" dirty="0"/>
          </a:p>
        </p:txBody>
      </p:sp>
    </p:spTree>
    <p:extLst>
      <p:ext uri="{BB962C8B-B14F-4D97-AF65-F5344CB8AC3E}">
        <p14:creationId xmlns:p14="http://schemas.microsoft.com/office/powerpoint/2010/main" val="164182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Lots of Pilot Projects</a:t>
            </a:r>
            <a:endParaRPr lang="en-GB" dirty="0"/>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93963" y="1103224"/>
            <a:ext cx="3627464" cy="2728547"/>
          </a:xfrm>
          <a:prstGeom prst="rect">
            <a:avLst/>
          </a:prstGeom>
        </p:spPr>
      </p:pic>
      <p:pic>
        <p:nvPicPr>
          <p:cNvPr id="5" name="Picture 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695498" y="1367245"/>
            <a:ext cx="3509352" cy="3427911"/>
          </a:xfrm>
          <a:prstGeom prst="rect">
            <a:avLst/>
          </a:prstGeom>
        </p:spPr>
      </p:pic>
      <p:pic>
        <p:nvPicPr>
          <p:cNvPr id="6" name="Picture 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489871" y="642144"/>
            <a:ext cx="3445507" cy="3449188"/>
          </a:xfrm>
          <a:prstGeom prst="rect">
            <a:avLst/>
          </a:prstGeom>
        </p:spPr>
      </p:pic>
      <p:pic>
        <p:nvPicPr>
          <p:cNvPr id="7" name="Picture 6"/>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76542" y="1734648"/>
            <a:ext cx="4368521" cy="3217263"/>
          </a:xfrm>
          <a:prstGeom prst="rect">
            <a:avLst/>
          </a:prstGeom>
        </p:spPr>
      </p:pic>
      <p:sp>
        <p:nvSpPr>
          <p:cNvPr id="8" name="Right Arrow 7"/>
          <p:cNvSpPr/>
          <p:nvPr/>
        </p:nvSpPr>
        <p:spPr>
          <a:xfrm rot="19438689">
            <a:off x="598740" y="1863633"/>
            <a:ext cx="586003" cy="365760"/>
          </a:xfrm>
          <a:prstGeom prst="rightArrow">
            <a:avLst>
              <a:gd name="adj1" fmla="val 45238"/>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9" name="Oval 8"/>
          <p:cNvSpPr/>
          <p:nvPr/>
        </p:nvSpPr>
        <p:spPr>
          <a:xfrm>
            <a:off x="1031079" y="1679424"/>
            <a:ext cx="562590" cy="227754"/>
          </a:xfrm>
          <a:prstGeom prst="ellipse">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pic>
        <p:nvPicPr>
          <p:cNvPr id="10" name="Picture 9"/>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349562" y="208372"/>
            <a:ext cx="4191002" cy="4316732"/>
          </a:xfrm>
          <a:prstGeom prst="rect">
            <a:avLst/>
          </a:prstGeom>
        </p:spPr>
      </p:pic>
      <p:pic>
        <p:nvPicPr>
          <p:cNvPr id="11" name="Picture 1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375034" y="388806"/>
            <a:ext cx="4055224" cy="4157382"/>
          </a:xfrm>
          <a:prstGeom prst="rect">
            <a:avLst/>
          </a:prstGeom>
        </p:spPr>
      </p:pic>
      <p:pic>
        <p:nvPicPr>
          <p:cNvPr id="12" name="Picture 11"/>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095293" y="485389"/>
            <a:ext cx="4760178" cy="3408852"/>
          </a:xfrm>
          <a:prstGeom prst="rect">
            <a:avLst/>
          </a:prstGeom>
        </p:spPr>
      </p:pic>
      <p:pic>
        <p:nvPicPr>
          <p:cNvPr id="2" name="Picture 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582206" y="768245"/>
            <a:ext cx="5095079" cy="3711893"/>
          </a:xfrm>
          <a:prstGeom prst="rect">
            <a:avLst/>
          </a:prstGeom>
        </p:spPr>
      </p:pic>
      <p:pic>
        <p:nvPicPr>
          <p:cNvPr id="13" name="Picture 12"/>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5567763" y="30222"/>
            <a:ext cx="3408852" cy="3408852"/>
          </a:xfrm>
          <a:prstGeom prst="rect">
            <a:avLst/>
          </a:prstGeom>
        </p:spPr>
      </p:pic>
      <p:pic>
        <p:nvPicPr>
          <p:cNvPr id="14" name="Picture 13"/>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00972" y="1675440"/>
            <a:ext cx="4178003" cy="3181098"/>
          </a:xfrm>
          <a:prstGeom prst="rect">
            <a:avLst/>
          </a:prstGeom>
        </p:spPr>
      </p:pic>
      <p:pic>
        <p:nvPicPr>
          <p:cNvPr id="16" name="Picture 1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047729" y="631373"/>
            <a:ext cx="4507184" cy="4246653"/>
          </a:xfrm>
          <a:prstGeom prst="rect">
            <a:avLst/>
          </a:prstGeom>
        </p:spPr>
      </p:pic>
    </p:spTree>
    <p:custDataLst>
      <p:tags r:id="rId1"/>
    </p:custDataLst>
    <p:extLst>
      <p:ext uri="{BB962C8B-B14F-4D97-AF65-F5344CB8AC3E}">
        <p14:creationId xmlns:p14="http://schemas.microsoft.com/office/powerpoint/2010/main" val="2291385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50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9"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0-#ppt_w/2"/>
                                          </p:val>
                                        </p:tav>
                                        <p:tav tm="100000">
                                          <p:val>
                                            <p:strVal val="#ppt_x"/>
                                          </p:val>
                                        </p:tav>
                                      </p:tavLst>
                                    </p:anim>
                                    <p:anim calcmode="lin" valueType="num">
                                      <p:cBhvr additive="base">
                                        <p:cTn id="5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1+#ppt_w/2"/>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randombar(horizontal)">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heel(1)">
                                      <p:cBhvr>
                                        <p:cTn id="69" dur="2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barn(inVertical)">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full life cycle of the keys that blockchain participants will use for the project?</a:t>
            </a:r>
          </a:p>
          <a:p>
            <a:r>
              <a:rPr lang="en-GB" dirty="0">
                <a:solidFill>
                  <a:schemeClr val="tx1"/>
                </a:solidFill>
              </a:rPr>
              <a:t>How are the details of identity managed?</a:t>
            </a:r>
          </a:p>
          <a:p>
            <a:r>
              <a:rPr lang="en-GB" dirty="0">
                <a:solidFill>
                  <a:schemeClr val="tx1"/>
                </a:solidFill>
              </a:rPr>
              <a:t>Are block payloads encrypted?</a:t>
            </a:r>
          </a:p>
          <a:p>
            <a:r>
              <a:rPr lang="en-GB" dirty="0">
                <a:solidFill>
                  <a:schemeClr val="tx1"/>
                </a:solidFill>
              </a:rPr>
              <a:t>For identities, are privacy-preserving methods needed for anonymity?</a:t>
            </a:r>
          </a:p>
          <a:p>
            <a:r>
              <a:rPr lang="en-GB" dirty="0">
                <a:solidFill>
                  <a:schemeClr val="tx1"/>
                </a:solidFill>
              </a:rPr>
              <a:t>How are keys managed and revoked?</a:t>
            </a:r>
          </a:p>
          <a:p>
            <a:r>
              <a:rPr lang="en-GB" dirty="0">
                <a:solidFill>
                  <a:schemeClr val="tx1"/>
                </a:solidFill>
              </a:rPr>
              <a:t>What mechanism will be used to protect private keys?</a:t>
            </a:r>
          </a:p>
          <a:p>
            <a:r>
              <a:rPr lang="en-GB" dirty="0">
                <a:solidFill>
                  <a:schemeClr val="tx1"/>
                </a:solidFill>
              </a:rPr>
              <a:t>What will be the approach to problems such as crypto-agility and identity theft?</a:t>
            </a:r>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Phase 5: Identity </a:t>
            </a:r>
            <a:r>
              <a:rPr lang="en-GB" dirty="0"/>
              <a:t>and Key </a:t>
            </a:r>
            <a:r>
              <a:rPr lang="en-GB" dirty="0" smtClean="0"/>
              <a:t>Management</a:t>
            </a:r>
            <a:endParaRPr lang="en-GB" dirty="0"/>
          </a:p>
        </p:txBody>
      </p:sp>
    </p:spTree>
    <p:extLst>
      <p:ext uri="{BB962C8B-B14F-4D97-AF65-F5344CB8AC3E}">
        <p14:creationId xmlns:p14="http://schemas.microsoft.com/office/powerpoint/2010/main" val="22680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logic for resolving blockchain block collisions?</a:t>
            </a:r>
          </a:p>
          <a:p>
            <a:r>
              <a:rPr lang="en-GB" dirty="0">
                <a:solidFill>
                  <a:schemeClr val="tx1"/>
                </a:solidFill>
              </a:rPr>
              <a:t>How do you keep track of distribution nodes in the system, and what would a critical fault event look like?</a:t>
            </a:r>
          </a:p>
          <a:p>
            <a:r>
              <a:rPr lang="en-GB" dirty="0">
                <a:solidFill>
                  <a:schemeClr val="tx1"/>
                </a:solidFill>
              </a:rPr>
              <a:t>What is the disaster recovery plan for your blockchain participants?</a:t>
            </a:r>
          </a:p>
          <a:p>
            <a:r>
              <a:rPr lang="en-GB" dirty="0">
                <a:solidFill>
                  <a:schemeClr val="tx1"/>
                </a:solidFill>
              </a:rPr>
              <a:t>How to deal with out-of-context problems, like net neutrality, or with older networks that may introduce lags?</a:t>
            </a:r>
          </a:p>
          <a:p>
            <a:r>
              <a:rPr lang="en-GB" dirty="0">
                <a:solidFill>
                  <a:schemeClr val="tx1"/>
                </a:solidFill>
              </a:rPr>
              <a:t>Are there any race conditions in the distribution of nodes that would allow a person or small group to control the blockchain?</a:t>
            </a:r>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Phase 6: Threat/Network/Node Management</a:t>
            </a:r>
            <a:endParaRPr lang="en-GB" dirty="0"/>
          </a:p>
        </p:txBody>
      </p:sp>
    </p:spTree>
    <p:extLst>
      <p:ext uri="{BB962C8B-B14F-4D97-AF65-F5344CB8AC3E}">
        <p14:creationId xmlns:p14="http://schemas.microsoft.com/office/powerpoint/2010/main" val="29051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minimal security posture for blockchain clients or wallets for participation in the projects?</a:t>
            </a:r>
          </a:p>
          <a:p>
            <a:r>
              <a:rPr lang="en-GB" dirty="0">
                <a:solidFill>
                  <a:schemeClr val="tx1"/>
                </a:solidFill>
              </a:rPr>
              <a:t>How do physical processes get conducted through smart contracts or blockchain instructions?</a:t>
            </a:r>
          </a:p>
        </p:txBody>
      </p:sp>
      <p:sp>
        <p:nvSpPr>
          <p:cNvPr id="3" name="Text Placeholder 2"/>
          <p:cNvSpPr>
            <a:spLocks noGrp="1"/>
          </p:cNvSpPr>
          <p:nvPr>
            <p:ph type="body" sz="quarter" idx="12"/>
          </p:nvPr>
        </p:nvSpPr>
        <p:spPr/>
        <p:txBody>
          <a:bodyPr/>
          <a:lstStyle/>
          <a:p>
            <a:r>
              <a:rPr lang="en-GB" dirty="0" smtClean="0"/>
              <a:t>Phase 7: Physical </a:t>
            </a:r>
            <a:r>
              <a:rPr lang="en-GB" dirty="0"/>
              <a:t>Layer </a:t>
            </a:r>
            <a:r>
              <a:rPr lang="en-GB" dirty="0" smtClean="0"/>
              <a:t>Management</a:t>
            </a:r>
            <a:endParaRPr lang="en-GB" dirty="0"/>
          </a:p>
        </p:txBody>
      </p:sp>
    </p:spTree>
    <p:extLst>
      <p:ext uri="{BB962C8B-B14F-4D97-AF65-F5344CB8AC3E}">
        <p14:creationId xmlns:p14="http://schemas.microsoft.com/office/powerpoint/2010/main" val="317282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a:t>Self-sovereign decentralized identity</a:t>
            </a:r>
            <a:endParaRPr lang="en-US" dirty="0"/>
          </a:p>
        </p:txBody>
      </p:sp>
      <p:pic>
        <p:nvPicPr>
          <p:cNvPr id="4098" name="Picture 2" descr="Image result for self-sovereign identity"/>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152938" y="1350004"/>
            <a:ext cx="5747993" cy="323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1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72278" y="1207587"/>
            <a:ext cx="8494644" cy="3516813"/>
          </a:xfrm>
        </p:spPr>
        <p:txBody>
          <a:bodyPr/>
          <a:lstStyle/>
          <a:p>
            <a:r>
              <a:rPr lang="en-GB" dirty="0"/>
              <a:t>Privacy-preserving </a:t>
            </a:r>
            <a:r>
              <a:rPr lang="en-GB" dirty="0" smtClean="0"/>
              <a:t>decentralized </a:t>
            </a:r>
            <a:r>
              <a:rPr lang="en-GB" dirty="0"/>
              <a:t>identity services are becoming </a:t>
            </a:r>
            <a:r>
              <a:rPr lang="en-GB" dirty="0" smtClean="0"/>
              <a:t>feasible</a:t>
            </a:r>
          </a:p>
          <a:p>
            <a:r>
              <a:rPr lang="en-US" dirty="0" smtClean="0"/>
              <a:t>Service Providers use these records to verify authenticity of an identity</a:t>
            </a:r>
          </a:p>
          <a:p>
            <a:r>
              <a:rPr lang="en-GB" dirty="0" err="1" smtClean="0">
                <a:solidFill>
                  <a:schemeClr val="tx1"/>
                </a:solidFill>
              </a:rPr>
              <a:t>PoCs</a:t>
            </a:r>
            <a:r>
              <a:rPr lang="en-GB" dirty="0" smtClean="0">
                <a:solidFill>
                  <a:schemeClr val="tx1"/>
                </a:solidFill>
              </a:rPr>
              <a:t> are around B2C</a:t>
            </a:r>
          </a:p>
          <a:p>
            <a:r>
              <a:rPr lang="en-US" dirty="0"/>
              <a:t>Decentralized identity and related evolving standards will be disruptive</a:t>
            </a:r>
          </a:p>
          <a:p>
            <a:r>
              <a:rPr lang="en-GB" dirty="0"/>
              <a:t>Self-sovereign decentralized identity models put users in control</a:t>
            </a:r>
          </a:p>
          <a:p>
            <a:r>
              <a:rPr lang="en-US" dirty="0"/>
              <a:t>Identity trust fabric (ITF) immutably stores proof of identities cryptographically</a:t>
            </a:r>
          </a:p>
          <a:p>
            <a:r>
              <a:rPr lang="en-GB" dirty="0" smtClean="0"/>
              <a:t>Optimized Blockchain </a:t>
            </a:r>
            <a:r>
              <a:rPr lang="en-GB" dirty="0"/>
              <a:t>platforms can provide a suitable environment</a:t>
            </a:r>
          </a:p>
          <a:p>
            <a:pPr lvl="1"/>
            <a:r>
              <a:rPr lang="en-GB" dirty="0"/>
              <a:t>Blockchain platforms are not mature yet!</a:t>
            </a:r>
          </a:p>
          <a:p>
            <a:pPr lvl="1"/>
            <a:r>
              <a:rPr lang="en-US" dirty="0"/>
              <a:t>Do not inherently meet all requirements for production ready ITF</a:t>
            </a:r>
          </a:p>
          <a:p>
            <a:r>
              <a:rPr lang="en-GB" dirty="0" smtClean="0">
                <a:solidFill>
                  <a:schemeClr val="tx1"/>
                </a:solidFill>
              </a:rPr>
              <a:t>Evolves in </a:t>
            </a:r>
            <a:r>
              <a:rPr lang="en-US" dirty="0">
                <a:solidFill>
                  <a:schemeClr val="tx1"/>
                </a:solidFill>
              </a:rPr>
              <a:t>Self-sovereign Identity networks and </a:t>
            </a:r>
            <a:r>
              <a:rPr lang="en-US" dirty="0" smtClean="0">
                <a:solidFill>
                  <a:schemeClr val="tx1"/>
                </a:solidFill>
              </a:rPr>
              <a:t>verification services</a:t>
            </a:r>
            <a:endParaRPr lang="en-GB" dirty="0" smtClean="0">
              <a:solidFill>
                <a:schemeClr val="tx1"/>
              </a:solidFill>
            </a:endParaRPr>
          </a:p>
          <a:p>
            <a:r>
              <a:rPr lang="en-GB" dirty="0" smtClean="0">
                <a:solidFill>
                  <a:schemeClr val="tx1"/>
                </a:solidFill>
              </a:rPr>
              <a:t>Connecting identity owners, consumers, and services</a:t>
            </a:r>
          </a:p>
          <a:p>
            <a:endParaRPr lang="en-GB" dirty="0" smtClean="0">
              <a:solidFill>
                <a:schemeClr val="tx1"/>
              </a:solidFill>
            </a:endParaRPr>
          </a:p>
          <a:p>
            <a:endParaRPr lang="en-GB" dirty="0"/>
          </a:p>
        </p:txBody>
      </p:sp>
      <p:sp>
        <p:nvSpPr>
          <p:cNvPr id="3" name="Text Placeholder 2"/>
          <p:cNvSpPr>
            <a:spLocks noGrp="1"/>
          </p:cNvSpPr>
          <p:nvPr>
            <p:ph type="body" sz="quarter" idx="12"/>
          </p:nvPr>
        </p:nvSpPr>
        <p:spPr/>
        <p:txBody>
          <a:bodyPr/>
          <a:lstStyle/>
          <a:p>
            <a:r>
              <a:rPr lang="en-GB" dirty="0" smtClean="0"/>
              <a:t>Blockchain-enabled Identity Services</a:t>
            </a:r>
            <a:endParaRPr lang="en-GB" dirty="0"/>
          </a:p>
        </p:txBody>
      </p:sp>
    </p:spTree>
    <p:extLst>
      <p:ext uri="{BB962C8B-B14F-4D97-AF65-F5344CB8AC3E}">
        <p14:creationId xmlns:p14="http://schemas.microsoft.com/office/powerpoint/2010/main" val="2894557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38539" y="1207587"/>
            <a:ext cx="8335618" cy="3516813"/>
          </a:xfrm>
        </p:spPr>
        <p:txBody>
          <a:bodyPr/>
          <a:lstStyle/>
          <a:p>
            <a:r>
              <a:rPr lang="en-US" dirty="0"/>
              <a:t>Identify relevant decentralized identity use cases for employees, business partners and </a:t>
            </a:r>
            <a:r>
              <a:rPr lang="en-US" dirty="0" smtClean="0"/>
              <a:t>consumers</a:t>
            </a:r>
          </a:p>
          <a:p>
            <a:pPr lvl="1"/>
            <a:r>
              <a:rPr lang="en-US" dirty="0" smtClean="0"/>
              <a:t>especially to replace old register-store-verify methods of collection</a:t>
            </a:r>
          </a:p>
          <a:p>
            <a:r>
              <a:rPr lang="en-US" dirty="0" smtClean="0"/>
              <a:t>Explore decentralized identity architectures</a:t>
            </a:r>
          </a:p>
          <a:p>
            <a:r>
              <a:rPr lang="en-US" dirty="0" smtClean="0"/>
              <a:t>Establish </a:t>
            </a:r>
            <a:r>
              <a:rPr lang="en-US" dirty="0"/>
              <a:t>a decentralized identity </a:t>
            </a:r>
            <a:r>
              <a:rPr lang="en-US" dirty="0" smtClean="0"/>
              <a:t>team for a small-scale </a:t>
            </a:r>
            <a:r>
              <a:rPr lang="en-US" dirty="0" err="1" smtClean="0"/>
              <a:t>PoC</a:t>
            </a:r>
            <a:endParaRPr lang="en-US" dirty="0" smtClean="0"/>
          </a:p>
          <a:p>
            <a:r>
              <a:rPr lang="en-GB" dirty="0" smtClean="0"/>
              <a:t>Evaluate requirements against open issues such as compliance, initial identity collection, user experience, scalability, data revocation and update</a:t>
            </a:r>
          </a:p>
          <a:p>
            <a:r>
              <a:rPr lang="en-GB" dirty="0" smtClean="0"/>
              <a:t>Select solution partners, evaluate participation in consortium</a:t>
            </a:r>
          </a:p>
          <a:p>
            <a:r>
              <a:rPr lang="en-GB" dirty="0" smtClean="0"/>
              <a:t>Consider implication of direct user control of identities into life cycle processes</a:t>
            </a:r>
          </a:p>
          <a:p>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007337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13501" cy="3516813"/>
          </a:xfrm>
        </p:spPr>
        <p:txBody>
          <a:bodyPr/>
          <a:lstStyle/>
          <a:p>
            <a:pPr marL="171450" indent="-171450">
              <a:buFont typeface="Arial" panose="020B0604020202020204" pitchFamily="34" charset="0"/>
              <a:buChar char="•"/>
            </a:pPr>
            <a:r>
              <a:rPr lang="en-GB" dirty="0" smtClean="0">
                <a:solidFill>
                  <a:schemeClr val="tx1"/>
                </a:solidFill>
              </a:rPr>
              <a:t>Successful blockchain enterprise </a:t>
            </a:r>
            <a:r>
              <a:rPr lang="en-GB" dirty="0">
                <a:solidFill>
                  <a:schemeClr val="tx1"/>
                </a:solidFill>
              </a:rPr>
              <a:t>production examples </a:t>
            </a:r>
            <a:r>
              <a:rPr lang="en-GB" dirty="0" smtClean="0">
                <a:solidFill>
                  <a:schemeClr val="tx1"/>
                </a:solidFill>
              </a:rPr>
              <a:t>are still rare</a:t>
            </a:r>
          </a:p>
          <a:p>
            <a:pPr marL="171450" indent="-171450">
              <a:buFont typeface="Arial" panose="020B0604020202020204" pitchFamily="34" charset="0"/>
              <a:buChar char="•"/>
            </a:pPr>
            <a:r>
              <a:rPr lang="en-GB" dirty="0" smtClean="0"/>
              <a:t>Business leaders may not have clear where the value can be achieved</a:t>
            </a:r>
          </a:p>
          <a:p>
            <a:pPr marL="171450" indent="-171450">
              <a:buFont typeface="Arial" panose="020B0604020202020204" pitchFamily="34" charset="0"/>
              <a:buChar char="•"/>
            </a:pPr>
            <a:r>
              <a:rPr lang="en-GB" dirty="0" smtClean="0"/>
              <a:t>Most current experiments are just renovation attempts</a:t>
            </a:r>
          </a:p>
          <a:p>
            <a:pPr marL="171450" indent="-171450">
              <a:buFont typeface="Arial" panose="020B0604020202020204" pitchFamily="34" charset="0"/>
              <a:buChar char="•"/>
            </a:pPr>
            <a:r>
              <a:rPr lang="en-GB" dirty="0" smtClean="0"/>
              <a:t>There are still several business and technology challenges to adoption</a:t>
            </a:r>
          </a:p>
          <a:p>
            <a:pPr marL="171450" indent="-171450">
              <a:buFont typeface="Arial" panose="020B0604020202020204" pitchFamily="34" charset="0"/>
              <a:buChar char="•"/>
            </a:pPr>
            <a:r>
              <a:rPr lang="en-GB" dirty="0">
                <a:solidFill>
                  <a:schemeClr val="tx1"/>
                </a:solidFill>
              </a:rPr>
              <a:t>What You Need to </a:t>
            </a:r>
            <a:r>
              <a:rPr lang="en-GB" dirty="0" smtClean="0">
                <a:solidFill>
                  <a:schemeClr val="tx1"/>
                </a:solidFill>
              </a:rPr>
              <a:t>Know</a:t>
            </a:r>
          </a:p>
          <a:p>
            <a:pPr marL="551492" lvl="1" indent="-171450">
              <a:buFont typeface="Arial" panose="020B0604020202020204" pitchFamily="34" charset="0"/>
              <a:buChar char="•"/>
            </a:pPr>
            <a:r>
              <a:rPr lang="en-GB" dirty="0"/>
              <a:t>Exploiting blockchain </a:t>
            </a:r>
            <a:r>
              <a:rPr lang="en-GB" dirty="0" smtClean="0"/>
              <a:t>demands enterprises </a:t>
            </a:r>
            <a:r>
              <a:rPr lang="en-GB" dirty="0"/>
              <a:t>be willing to embrace decentralization in their business models and </a:t>
            </a:r>
            <a:r>
              <a:rPr lang="en-GB" dirty="0" smtClean="0"/>
              <a:t>processes</a:t>
            </a:r>
          </a:p>
          <a:p>
            <a:pPr marL="551492" lvl="1" indent="-171450">
              <a:buFont typeface="Arial" panose="020B0604020202020204" pitchFamily="34" charset="0"/>
              <a:buChar char="•"/>
            </a:pPr>
            <a:r>
              <a:rPr lang="en-GB" dirty="0" smtClean="0"/>
              <a:t>Blockchain projects are not another arrow in the quiver</a:t>
            </a:r>
          </a:p>
          <a:p>
            <a:pPr marL="551492" lvl="1" indent="-171450">
              <a:buFont typeface="Arial" panose="020B0604020202020204" pitchFamily="34" charset="0"/>
              <a:buChar char="•"/>
            </a:pPr>
            <a:r>
              <a:rPr lang="en-GB" dirty="0" smtClean="0"/>
              <a:t>Reimagine by design thinking</a:t>
            </a:r>
          </a:p>
          <a:p>
            <a:pPr marL="171450" indent="-171450">
              <a:buFont typeface="Arial" panose="020B0604020202020204" pitchFamily="34" charset="0"/>
              <a:buChar char="•"/>
            </a:pPr>
            <a:r>
              <a:rPr lang="en-GB" dirty="0" smtClean="0"/>
              <a:t>Today’s technology are immature; will need pivoting in two years</a:t>
            </a:r>
          </a:p>
          <a:p>
            <a:pPr marL="171450" indent="-171450">
              <a:buFont typeface="Arial" panose="020B0604020202020204" pitchFamily="34" charset="0"/>
              <a:buChar char="•"/>
            </a:pPr>
            <a:r>
              <a:rPr lang="en-GB" dirty="0" smtClean="0"/>
              <a:t>Experiment, focus on the business problem, avoid vendor lock-in</a:t>
            </a:r>
            <a:endParaRPr lang="en-GB" dirty="0"/>
          </a:p>
        </p:txBody>
      </p:sp>
      <p:sp>
        <p:nvSpPr>
          <p:cNvPr id="3" name="Text Placeholder 2"/>
          <p:cNvSpPr>
            <a:spLocks noGrp="1"/>
          </p:cNvSpPr>
          <p:nvPr>
            <p:ph type="body" sz="quarter" idx="12"/>
          </p:nvPr>
        </p:nvSpPr>
        <p:spPr/>
        <p:txBody>
          <a:bodyPr/>
          <a:lstStyle/>
          <a:p>
            <a:r>
              <a:rPr lang="en-GB" dirty="0"/>
              <a:t>Opportunities and </a:t>
            </a:r>
            <a:r>
              <a:rPr lang="en-GB" dirty="0" smtClean="0"/>
              <a:t>Challenges</a:t>
            </a:r>
            <a:endParaRPr lang="en-GB" dirty="0"/>
          </a:p>
        </p:txBody>
      </p:sp>
    </p:spTree>
    <p:extLst>
      <p:ext uri="{BB962C8B-B14F-4D97-AF65-F5344CB8AC3E}">
        <p14:creationId xmlns:p14="http://schemas.microsoft.com/office/powerpoint/2010/main" val="307041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5260631" cy="3516813"/>
          </a:xfrm>
        </p:spPr>
        <p:txBody>
          <a:bodyPr/>
          <a:lstStyle/>
          <a:p>
            <a:r>
              <a:rPr lang="en-GB" dirty="0" smtClean="0"/>
              <a:t>Sustainable — or </a:t>
            </a:r>
            <a:r>
              <a:rPr lang="en-GB" dirty="0"/>
              <a:t>not yet "on the scene"</a:t>
            </a:r>
          </a:p>
          <a:p>
            <a:r>
              <a:rPr lang="en-GB" dirty="0" smtClean="0"/>
              <a:t>Functional </a:t>
            </a:r>
            <a:r>
              <a:rPr lang="en-GB" dirty="0"/>
              <a:t>governance</a:t>
            </a:r>
          </a:p>
          <a:p>
            <a:r>
              <a:rPr lang="en-GB" dirty="0" smtClean="0"/>
              <a:t>Open </a:t>
            </a:r>
            <a:r>
              <a:rPr lang="en-GB" dirty="0"/>
              <a:t>source </a:t>
            </a:r>
          </a:p>
          <a:p>
            <a:r>
              <a:rPr lang="en-GB" dirty="0" smtClean="0"/>
              <a:t>Configurable </a:t>
            </a:r>
            <a:r>
              <a:rPr lang="en-GB" dirty="0"/>
              <a:t>agreed formats</a:t>
            </a:r>
          </a:p>
          <a:p>
            <a:r>
              <a:rPr lang="en-GB" dirty="0" smtClean="0"/>
              <a:t>Open </a:t>
            </a:r>
            <a:r>
              <a:rPr lang="en-GB" dirty="0"/>
              <a:t>architecture/APIs</a:t>
            </a:r>
          </a:p>
          <a:p>
            <a:r>
              <a:rPr lang="en-GB" dirty="0" smtClean="0"/>
              <a:t>Tested </a:t>
            </a:r>
            <a:r>
              <a:rPr lang="en-GB" dirty="0"/>
              <a:t>in a public environment but </a:t>
            </a:r>
            <a:r>
              <a:rPr lang="en-GB" dirty="0" smtClean="0"/>
              <a:t>able to </a:t>
            </a:r>
            <a:r>
              <a:rPr lang="en-GB" dirty="0"/>
              <a:t>run in private and public</a:t>
            </a:r>
          </a:p>
          <a:p>
            <a:r>
              <a:rPr lang="en-GB" dirty="0" smtClean="0"/>
              <a:t>Smart </a:t>
            </a:r>
            <a:r>
              <a:rPr lang="en-GB" dirty="0"/>
              <a:t>contract capabilities at multiple levels</a:t>
            </a:r>
          </a:p>
          <a:p>
            <a:r>
              <a:rPr lang="en-GB" dirty="0" smtClean="0"/>
              <a:t>Secure</a:t>
            </a:r>
            <a:endParaRPr lang="en-GB" dirty="0"/>
          </a:p>
          <a:p>
            <a:endParaRPr lang="en-GB" dirty="0"/>
          </a:p>
        </p:txBody>
      </p:sp>
      <p:sp>
        <p:nvSpPr>
          <p:cNvPr id="3" name="Text Placeholder 2"/>
          <p:cNvSpPr>
            <a:spLocks noGrp="1"/>
          </p:cNvSpPr>
          <p:nvPr>
            <p:ph type="body" sz="quarter" idx="12"/>
          </p:nvPr>
        </p:nvSpPr>
        <p:spPr/>
        <p:txBody>
          <a:bodyPr/>
          <a:lstStyle/>
          <a:p>
            <a:r>
              <a:rPr lang="en-GB" dirty="0"/>
              <a:t>Characteristics of the </a:t>
            </a:r>
            <a:r>
              <a:rPr lang="en-GB" dirty="0" smtClean="0"/>
              <a:t>Winners</a:t>
            </a:r>
            <a:endParaRPr lang="en-GB" dirty="0"/>
          </a:p>
        </p:txBody>
      </p:sp>
      <p:pic>
        <p:nvPicPr>
          <p:cNvPr id="24578" name="Picture 2" descr="https://upload.wikimedia.org/wikipedia/commons/thumb/1/15/Usain_BoltLondon2012.jpg/800px-Usain_BoltLondon2012.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10469" y="836526"/>
            <a:ext cx="2519379" cy="303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71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Blockchain is early in its development, and long-term investments can be </a:t>
            </a:r>
            <a:r>
              <a:rPr lang="en-GB" dirty="0" smtClean="0"/>
              <a:t>risky.</a:t>
            </a:r>
          </a:p>
          <a:p>
            <a:pPr lvl="1"/>
            <a:r>
              <a:rPr lang="en-GB" dirty="0" smtClean="0"/>
              <a:t>Complexity</a:t>
            </a:r>
            <a:r>
              <a:rPr lang="en-GB" dirty="0"/>
              <a:t>, cryptography and implementation errors may cool enthusiasm for blockchain and pose risks for </a:t>
            </a:r>
            <a:r>
              <a:rPr lang="en-GB" dirty="0" smtClean="0"/>
              <a:t>users</a:t>
            </a:r>
          </a:p>
          <a:p>
            <a:pPr lvl="1"/>
            <a:r>
              <a:rPr lang="en-GB" dirty="0" smtClean="0"/>
              <a:t>Clarify risks at </a:t>
            </a:r>
            <a:r>
              <a:rPr lang="en-GB" dirty="0"/>
              <a:t>the business, technical and cryptographic </a:t>
            </a:r>
            <a:r>
              <a:rPr lang="en-GB" dirty="0" smtClean="0"/>
              <a:t>levels</a:t>
            </a:r>
            <a:endParaRPr lang="en-GB" dirty="0"/>
          </a:p>
          <a:p>
            <a:pPr lvl="1"/>
            <a:r>
              <a:rPr lang="en-GB" dirty="0"/>
              <a:t>Evaluate the risks for any blockchain-based project, including technology, governance and compliance, human misunderstanding, and value at </a:t>
            </a:r>
            <a:r>
              <a:rPr lang="en-GB" dirty="0" smtClean="0"/>
              <a:t>risk</a:t>
            </a:r>
            <a:endParaRPr lang="en-GB" dirty="0"/>
          </a:p>
          <a:p>
            <a:pPr lvl="1"/>
            <a:r>
              <a:rPr lang="en-GB" dirty="0"/>
              <a:t>Evaluate preparedness and incident response plans that will address critical security events during the blockchain life cycle, as these are to be </a:t>
            </a:r>
            <a:r>
              <a:rPr lang="en-GB" dirty="0" smtClean="0"/>
              <a:t>expected</a:t>
            </a:r>
            <a:endParaRPr lang="en-GB" dirty="0"/>
          </a:p>
          <a:p>
            <a:pPr marL="325751" lvl="1" indent="-325751">
              <a:buFont typeface="Arial"/>
              <a:buChar char="•"/>
            </a:pPr>
            <a:r>
              <a:rPr lang="en-GB" dirty="0"/>
              <a:t>Temper the hype with effective risk-mitigation </a:t>
            </a:r>
            <a:r>
              <a:rPr lang="en-GB" dirty="0" smtClean="0"/>
              <a:t>techniques</a:t>
            </a:r>
            <a:endParaRPr lang="en-GB" dirty="0"/>
          </a:p>
        </p:txBody>
      </p:sp>
      <p:sp>
        <p:nvSpPr>
          <p:cNvPr id="3" name="Text Placeholder 2"/>
          <p:cNvSpPr>
            <a:spLocks noGrp="1"/>
          </p:cNvSpPr>
          <p:nvPr>
            <p:ph type="body" sz="quarter" idx="12"/>
          </p:nvPr>
        </p:nvSpPr>
        <p:spPr/>
        <p:txBody>
          <a:bodyPr/>
          <a:lstStyle/>
          <a:p>
            <a:r>
              <a:rPr lang="en-US" dirty="0"/>
              <a:t>Practice sound security and risk principles</a:t>
            </a:r>
            <a:endParaRPr lang="en-GB" dirty="0"/>
          </a:p>
        </p:txBody>
      </p:sp>
    </p:spTree>
    <p:extLst>
      <p:ext uri="{BB962C8B-B14F-4D97-AF65-F5344CB8AC3E}">
        <p14:creationId xmlns:p14="http://schemas.microsoft.com/office/powerpoint/2010/main" val="1268648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9511" y="1207587"/>
            <a:ext cx="7473745" cy="3516813"/>
          </a:xfrm>
        </p:spPr>
        <p:txBody>
          <a:bodyPr/>
          <a:lstStyle/>
          <a:p>
            <a:r>
              <a:rPr lang="en-GB" dirty="0" smtClean="0">
                <a:solidFill>
                  <a:schemeClr val="tx1"/>
                </a:solidFill>
              </a:rPr>
              <a:t>Be prepared to </a:t>
            </a:r>
            <a:r>
              <a:rPr lang="en-GB" dirty="0">
                <a:solidFill>
                  <a:schemeClr val="tx1"/>
                </a:solidFill>
              </a:rPr>
              <a:t>answer </a:t>
            </a:r>
            <a:r>
              <a:rPr lang="en-GB" dirty="0" smtClean="0">
                <a:solidFill>
                  <a:schemeClr val="tx1"/>
                </a:solidFill>
              </a:rPr>
              <a:t>questions</a:t>
            </a:r>
          </a:p>
          <a:p>
            <a:pPr lvl="1"/>
            <a:r>
              <a:rPr lang="en-GB" dirty="0" smtClean="0">
                <a:solidFill>
                  <a:schemeClr val="tx1"/>
                </a:solidFill>
              </a:rPr>
              <a:t>how </a:t>
            </a:r>
            <a:r>
              <a:rPr lang="en-GB" dirty="0">
                <a:solidFill>
                  <a:schemeClr val="tx1"/>
                </a:solidFill>
              </a:rPr>
              <a:t>to securely </a:t>
            </a:r>
            <a:r>
              <a:rPr lang="en-GB" dirty="0" smtClean="0">
                <a:solidFill>
                  <a:schemeClr val="tx1"/>
                </a:solidFill>
              </a:rPr>
              <a:t>implement </a:t>
            </a:r>
            <a:r>
              <a:rPr lang="en-GB" dirty="0">
                <a:solidFill>
                  <a:schemeClr val="tx1"/>
                </a:solidFill>
              </a:rPr>
              <a:t>blockchain-enabled </a:t>
            </a:r>
            <a:r>
              <a:rPr lang="en-GB" dirty="0" smtClean="0">
                <a:solidFill>
                  <a:schemeClr val="tx1"/>
                </a:solidFill>
              </a:rPr>
              <a:t>business</a:t>
            </a:r>
          </a:p>
          <a:p>
            <a:pPr marL="434334" lvl="1" indent="0">
              <a:buNone/>
            </a:pPr>
            <a:r>
              <a:rPr lang="en-GB" dirty="0"/>
              <a:t> </a:t>
            </a:r>
            <a:r>
              <a:rPr lang="en-GB" dirty="0" smtClean="0"/>
              <a:t>    </a:t>
            </a:r>
            <a:r>
              <a:rPr lang="en-GB" dirty="0" smtClean="0">
                <a:solidFill>
                  <a:schemeClr val="tx1"/>
                </a:solidFill>
              </a:rPr>
              <a:t>processes </a:t>
            </a:r>
            <a:r>
              <a:rPr lang="en-GB" dirty="0">
                <a:solidFill>
                  <a:schemeClr val="tx1"/>
                </a:solidFill>
              </a:rPr>
              <a:t>and </a:t>
            </a:r>
            <a:r>
              <a:rPr lang="en-GB" dirty="0" smtClean="0">
                <a:solidFill>
                  <a:schemeClr val="tx1"/>
                </a:solidFill>
              </a:rPr>
              <a:t>applications</a:t>
            </a:r>
            <a:endParaRPr lang="en-GB" dirty="0">
              <a:solidFill>
                <a:schemeClr val="tx1"/>
              </a:solidFill>
            </a:endParaRPr>
          </a:p>
          <a:p>
            <a:r>
              <a:rPr lang="en-GB" dirty="0">
                <a:solidFill>
                  <a:schemeClr val="tx1"/>
                </a:solidFill>
              </a:rPr>
              <a:t>Understand the differences regarding trust </a:t>
            </a:r>
            <a:r>
              <a:rPr lang="en-GB" dirty="0" smtClean="0">
                <a:solidFill>
                  <a:schemeClr val="tx1"/>
                </a:solidFill>
              </a:rPr>
              <a:t>models</a:t>
            </a:r>
          </a:p>
          <a:p>
            <a:pPr lvl="1"/>
            <a:r>
              <a:rPr lang="en-GB" dirty="0" smtClean="0">
                <a:solidFill>
                  <a:schemeClr val="tx1"/>
                </a:solidFill>
              </a:rPr>
              <a:t>private</a:t>
            </a:r>
            <a:r>
              <a:rPr lang="en-GB" dirty="0">
                <a:solidFill>
                  <a:schemeClr val="tx1"/>
                </a:solidFill>
              </a:rPr>
              <a:t>, public and </a:t>
            </a:r>
            <a:r>
              <a:rPr lang="en-GB" dirty="0" smtClean="0">
                <a:solidFill>
                  <a:schemeClr val="tx1"/>
                </a:solidFill>
              </a:rPr>
              <a:t>consortium</a:t>
            </a:r>
          </a:p>
          <a:p>
            <a:r>
              <a:rPr lang="en-GB" dirty="0">
                <a:solidFill>
                  <a:schemeClr val="tx1"/>
                </a:solidFill>
              </a:rPr>
              <a:t>Evaluate the technical security aspects of blockchain platforms under </a:t>
            </a:r>
            <a:r>
              <a:rPr lang="en-GB" dirty="0" smtClean="0">
                <a:solidFill>
                  <a:schemeClr val="tx1"/>
                </a:solidFill>
              </a:rPr>
              <a:t>consideration</a:t>
            </a:r>
          </a:p>
          <a:p>
            <a:r>
              <a:rPr lang="en-GB" dirty="0">
                <a:solidFill>
                  <a:schemeClr val="tx1"/>
                </a:solidFill>
              </a:rPr>
              <a:t>Carefully evaluate applications for their </a:t>
            </a:r>
            <a:r>
              <a:rPr lang="en-GB" dirty="0" smtClean="0">
                <a:solidFill>
                  <a:schemeClr val="tx1"/>
                </a:solidFill>
              </a:rPr>
              <a:t>suitability for integration with the specific blockchain systems and subsystems</a:t>
            </a:r>
          </a:p>
          <a:p>
            <a:r>
              <a:rPr lang="en-GB" dirty="0" smtClean="0">
                <a:solidFill>
                  <a:schemeClr val="tx1"/>
                </a:solidFill>
              </a:rPr>
              <a:t>Implement a vulnerability and incident management program</a:t>
            </a:r>
          </a:p>
          <a:p>
            <a:r>
              <a:rPr lang="en-GB" dirty="0" smtClean="0">
                <a:solidFill>
                  <a:schemeClr val="tx1"/>
                </a:solidFill>
              </a:rPr>
              <a:t>Continue to monitor key vendors</a:t>
            </a:r>
          </a:p>
          <a:p>
            <a:endParaRPr lang="en-US" dirty="0"/>
          </a:p>
        </p:txBody>
      </p:sp>
      <p:sp>
        <p:nvSpPr>
          <p:cNvPr id="3" name="Text Placeholder 2"/>
          <p:cNvSpPr>
            <a:spLocks noGrp="1"/>
          </p:cNvSpPr>
          <p:nvPr>
            <p:ph type="body" sz="quarter" idx="12"/>
          </p:nvPr>
        </p:nvSpPr>
        <p:spPr/>
        <p:txBody>
          <a:bodyPr/>
          <a:lstStyle/>
          <a:p>
            <a:r>
              <a:rPr lang="en-GB" dirty="0" smtClean="0"/>
              <a:t>Minimum Self-Defence</a:t>
            </a:r>
            <a:endParaRPr lang="en-GB" dirty="0"/>
          </a:p>
        </p:txBody>
      </p:sp>
      <p:sp>
        <p:nvSpPr>
          <p:cNvPr id="4" name="AutoShape 2" descr="Image result for self-defen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self-defen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11741" y="465137"/>
            <a:ext cx="28575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25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Consortiums are starting</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5904" y="1184366"/>
            <a:ext cx="5301813" cy="3654334"/>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856810" y="748937"/>
            <a:ext cx="4610466" cy="3828506"/>
          </a:xfrm>
          <a:prstGeom prst="rect">
            <a:avLst/>
          </a:prstGeom>
        </p:spPr>
      </p:pic>
      <p:sp>
        <p:nvSpPr>
          <p:cNvPr id="7" name="Right Arrow 6"/>
          <p:cNvSpPr/>
          <p:nvPr/>
        </p:nvSpPr>
        <p:spPr>
          <a:xfrm rot="19438689">
            <a:off x="2481329" y="933145"/>
            <a:ext cx="586003" cy="365760"/>
          </a:xfrm>
          <a:prstGeom prst="rightArrow">
            <a:avLst>
              <a:gd name="adj1" fmla="val 45238"/>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 name="Oval 7"/>
          <p:cNvSpPr/>
          <p:nvPr/>
        </p:nvSpPr>
        <p:spPr>
          <a:xfrm>
            <a:off x="2913668" y="748936"/>
            <a:ext cx="562590" cy="227754"/>
          </a:xfrm>
          <a:prstGeom prst="ellipse">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Tree>
    <p:custDataLst>
      <p:tags r:id="rId1"/>
    </p:custDataLst>
    <p:extLst>
      <p:ext uri="{BB962C8B-B14F-4D97-AF65-F5344CB8AC3E}">
        <p14:creationId xmlns:p14="http://schemas.microsoft.com/office/powerpoint/2010/main" val="33766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1" nodeType="afterEffect">
                                  <p:stCondLst>
                                    <p:cond delay="50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579762" cy="3516813"/>
          </a:xfrm>
        </p:spPr>
        <p:txBody>
          <a:bodyPr/>
          <a:lstStyle/>
          <a:p>
            <a:r>
              <a:rPr lang="en-GB" dirty="0" smtClean="0"/>
              <a:t>The challenges:</a:t>
            </a:r>
          </a:p>
          <a:p>
            <a:pPr lvl="1"/>
            <a:r>
              <a:rPr lang="en-GB" dirty="0" smtClean="0"/>
              <a:t>Digital </a:t>
            </a:r>
            <a:r>
              <a:rPr lang="en-GB" dirty="0"/>
              <a:t>transformation has become business transformation </a:t>
            </a:r>
            <a:r>
              <a:rPr lang="en-GB" dirty="0" smtClean="0"/>
              <a:t>and optimization</a:t>
            </a:r>
            <a:r>
              <a:rPr lang="en-GB" dirty="0"/>
              <a:t>, and blockchain is a potential critical capability enabling </a:t>
            </a:r>
            <a:r>
              <a:rPr lang="en-GB" dirty="0" smtClean="0"/>
              <a:t>that convergence</a:t>
            </a:r>
          </a:p>
          <a:p>
            <a:pPr lvl="1"/>
            <a:r>
              <a:rPr lang="en-GB" dirty="0" smtClean="0"/>
              <a:t>Digital risk thinking </a:t>
            </a:r>
            <a:r>
              <a:rPr lang="en-GB" dirty="0"/>
              <a:t>and action </a:t>
            </a:r>
            <a:r>
              <a:rPr lang="en-GB" dirty="0" smtClean="0"/>
              <a:t>is required to </a:t>
            </a:r>
            <a:r>
              <a:rPr lang="en-GB" dirty="0"/>
              <a:t>address blockchain </a:t>
            </a:r>
            <a:r>
              <a:rPr lang="en-GB" dirty="0" smtClean="0"/>
              <a:t>risks</a:t>
            </a:r>
          </a:p>
          <a:p>
            <a:pPr lvl="1"/>
            <a:r>
              <a:rPr lang="en-GB" dirty="0" smtClean="0"/>
              <a:t>Blockchain risks can have requirements similar to DevOps</a:t>
            </a:r>
          </a:p>
          <a:p>
            <a:r>
              <a:rPr lang="en-GB" dirty="0" smtClean="0"/>
              <a:t>Evolve an effective risk management strategy:</a:t>
            </a:r>
          </a:p>
          <a:p>
            <a:pPr lvl="1"/>
            <a:r>
              <a:rPr lang="en-GB" dirty="0" smtClean="0"/>
              <a:t>Incorporate the new risk considerations – value transfer, contractual, resilience, privacy – when assessing blockchain initiatives</a:t>
            </a:r>
          </a:p>
          <a:p>
            <a:pPr lvl="1"/>
            <a:r>
              <a:rPr lang="en-GB" dirty="0" smtClean="0"/>
              <a:t>Develop a simple framework mapping strategic business risks with operational and IT risks</a:t>
            </a:r>
          </a:p>
          <a:p>
            <a:pPr lvl="1"/>
            <a:endParaRPr lang="en-GB" dirty="0" smtClean="0"/>
          </a:p>
          <a:p>
            <a:endParaRPr lang="en-GB" dirty="0"/>
          </a:p>
        </p:txBody>
      </p:sp>
      <p:sp>
        <p:nvSpPr>
          <p:cNvPr id="3" name="Text Placeholder 2"/>
          <p:cNvSpPr>
            <a:spLocks noGrp="1"/>
          </p:cNvSpPr>
          <p:nvPr>
            <p:ph type="body" sz="quarter" idx="12"/>
          </p:nvPr>
        </p:nvSpPr>
        <p:spPr/>
        <p:txBody>
          <a:bodyPr/>
          <a:lstStyle/>
          <a:p>
            <a:r>
              <a:rPr lang="en-GB" dirty="0"/>
              <a:t>Embrace </a:t>
            </a:r>
            <a:r>
              <a:rPr lang="en-GB" dirty="0" smtClean="0"/>
              <a:t>Digital Risk Management</a:t>
            </a:r>
            <a:endParaRPr lang="en-GB" dirty="0"/>
          </a:p>
        </p:txBody>
      </p:sp>
    </p:spTree>
    <p:extLst>
      <p:ext uri="{BB962C8B-B14F-4D97-AF65-F5344CB8AC3E}">
        <p14:creationId xmlns:p14="http://schemas.microsoft.com/office/powerpoint/2010/main" val="2080020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US" sz="3600" dirty="0" smtClean="0">
                <a:solidFill>
                  <a:srgbClr val="FF0000"/>
                </a:solidFill>
              </a:rPr>
              <a:t>Bonus Slides</a:t>
            </a:r>
            <a:endParaRPr lang="en-US" sz="3600" dirty="0">
              <a:solidFill>
                <a:srgbClr val="FF0000"/>
              </a:solidFill>
            </a:endParaRPr>
          </a:p>
        </p:txBody>
      </p:sp>
    </p:spTree>
    <p:extLst>
      <p:ext uri="{BB962C8B-B14F-4D97-AF65-F5344CB8AC3E}">
        <p14:creationId xmlns:p14="http://schemas.microsoft.com/office/powerpoint/2010/main" val="250831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Participants are </a:t>
            </a:r>
            <a:r>
              <a:rPr lang="en-US" b="1" dirty="0" smtClean="0"/>
              <a:t>Data Controller </a:t>
            </a:r>
            <a:r>
              <a:rPr lang="en-US" dirty="0" smtClean="0"/>
              <a:t>if:</a:t>
            </a:r>
          </a:p>
          <a:p>
            <a:pPr lvl="1"/>
            <a:r>
              <a:rPr lang="en-US" dirty="0" smtClean="0"/>
              <a:t>individual person, data treatment is professional or commercial</a:t>
            </a:r>
          </a:p>
          <a:p>
            <a:pPr lvl="1"/>
            <a:r>
              <a:rPr lang="en-US" dirty="0" smtClean="0"/>
              <a:t>legal entity, writing personal information</a:t>
            </a:r>
          </a:p>
          <a:p>
            <a:r>
              <a:rPr lang="en-US" dirty="0" smtClean="0"/>
              <a:t>If more </a:t>
            </a:r>
            <a:r>
              <a:rPr lang="en-US" dirty="0"/>
              <a:t>than one person decides to </a:t>
            </a:r>
            <a:r>
              <a:rPr lang="en-US" b="1" dirty="0"/>
              <a:t>process personal </a:t>
            </a:r>
            <a:r>
              <a:rPr lang="en-US" b="1" dirty="0" smtClean="0"/>
              <a:t>data</a:t>
            </a:r>
            <a:r>
              <a:rPr lang="en-US" dirty="0" smtClean="0"/>
              <a:t>:</a:t>
            </a:r>
          </a:p>
          <a:p>
            <a:pPr lvl="1"/>
            <a:r>
              <a:rPr lang="en-US" dirty="0" smtClean="0"/>
              <a:t>Make arrangements regarding responsibility for processing</a:t>
            </a:r>
          </a:p>
          <a:p>
            <a:pPr lvl="1"/>
            <a:r>
              <a:rPr lang="en-US" dirty="0" smtClean="0"/>
              <a:t>Creation </a:t>
            </a:r>
            <a:r>
              <a:rPr lang="en-US" dirty="0"/>
              <a:t>of a legal entity that acts as data </a:t>
            </a:r>
            <a:r>
              <a:rPr lang="en-US" dirty="0" smtClean="0"/>
              <a:t>controller</a:t>
            </a:r>
          </a:p>
          <a:p>
            <a:pPr lvl="1"/>
            <a:r>
              <a:rPr lang="en-US" dirty="0" smtClean="0"/>
              <a:t>Nominate a </a:t>
            </a:r>
            <a:r>
              <a:rPr lang="en-US" dirty="0"/>
              <a:t>participant </a:t>
            </a:r>
            <a:r>
              <a:rPr lang="en-US" dirty="0" smtClean="0"/>
              <a:t>to act </a:t>
            </a:r>
            <a:r>
              <a:rPr lang="en-US" dirty="0"/>
              <a:t>as a data </a:t>
            </a:r>
            <a:r>
              <a:rPr lang="en-US" dirty="0" smtClean="0"/>
              <a:t>controller</a:t>
            </a:r>
          </a:p>
          <a:p>
            <a:pPr lvl="1"/>
            <a:r>
              <a:rPr lang="en-US" dirty="0" smtClean="0"/>
              <a:t>If not, everyone is a controller</a:t>
            </a:r>
          </a:p>
          <a:p>
            <a:r>
              <a:rPr lang="en-US" b="1" dirty="0" smtClean="0"/>
              <a:t>Data Processors</a:t>
            </a:r>
            <a:r>
              <a:rPr lang="en-US" dirty="0" smtClean="0"/>
              <a:t> can also be "smart </a:t>
            </a:r>
            <a:r>
              <a:rPr lang="en-US" dirty="0"/>
              <a:t>contract" </a:t>
            </a:r>
            <a:r>
              <a:rPr lang="en-US" dirty="0" smtClean="0"/>
              <a:t>developers and miners</a:t>
            </a:r>
          </a:p>
          <a:p>
            <a:r>
              <a:rPr lang="en-US" dirty="0" smtClean="0"/>
              <a:t>On Public Blockchains, encouraged contractual solutions between participants</a:t>
            </a:r>
            <a:endParaRPr lang="en-US" dirty="0"/>
          </a:p>
        </p:txBody>
      </p:sp>
      <p:sp>
        <p:nvSpPr>
          <p:cNvPr id="3" name="Text Placeholder 2"/>
          <p:cNvSpPr>
            <a:spLocks noGrp="1"/>
          </p:cNvSpPr>
          <p:nvPr>
            <p:ph type="body" sz="quarter" idx="12"/>
          </p:nvPr>
        </p:nvSpPr>
        <p:spPr/>
        <p:txBody>
          <a:bodyPr/>
          <a:lstStyle/>
          <a:p>
            <a:r>
              <a:rPr lang="en-US" dirty="0" smtClean="0"/>
              <a:t>GDPR and Blockchain – CNIL opinion (2018) </a:t>
            </a:r>
            <a:endParaRPr lang="en-US" dirty="0"/>
          </a:p>
        </p:txBody>
      </p:sp>
    </p:spTree>
    <p:extLst>
      <p:ext uri="{BB962C8B-B14F-4D97-AF65-F5344CB8AC3E}">
        <p14:creationId xmlns:p14="http://schemas.microsoft.com/office/powerpoint/2010/main" val="174165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354475" cy="3516813"/>
          </a:xfrm>
        </p:spPr>
        <p:txBody>
          <a:bodyPr/>
          <a:lstStyle/>
          <a:p>
            <a:r>
              <a:rPr lang="en-US" dirty="0" smtClean="0"/>
              <a:t>It can’t be used unless violating basic democratic principles</a:t>
            </a:r>
          </a:p>
          <a:p>
            <a:pPr lvl="1"/>
            <a:r>
              <a:rPr lang="en-US" dirty="0"/>
              <a:t>A voter must be a citizen </a:t>
            </a:r>
            <a:r>
              <a:rPr lang="en-US" dirty="0" smtClean="0"/>
              <a:t>(authenticity)</a:t>
            </a:r>
            <a:endParaRPr lang="en-US" dirty="0"/>
          </a:p>
          <a:p>
            <a:pPr lvl="1"/>
            <a:r>
              <a:rPr lang="en-US" dirty="0"/>
              <a:t>Their voting choices must not be known, especially not on a public ledger </a:t>
            </a:r>
            <a:r>
              <a:rPr lang="en-US" dirty="0" smtClean="0"/>
              <a:t>(confidentiality)</a:t>
            </a:r>
            <a:endParaRPr lang="en-US" dirty="0"/>
          </a:p>
          <a:p>
            <a:pPr lvl="1"/>
            <a:r>
              <a:rPr lang="en-US" dirty="0"/>
              <a:t>The vote they cast isn't tampered with </a:t>
            </a:r>
            <a:r>
              <a:rPr lang="en-US" dirty="0" smtClean="0"/>
              <a:t>(integrity)</a:t>
            </a:r>
            <a:endParaRPr lang="en-US" dirty="0"/>
          </a:p>
          <a:p>
            <a:pPr lvl="1"/>
            <a:r>
              <a:rPr lang="en-US" dirty="0"/>
              <a:t>A voter shouldn't be able to prove who they voted for </a:t>
            </a:r>
            <a:r>
              <a:rPr lang="en-US" dirty="0" smtClean="0"/>
              <a:t>(avoiding bribery</a:t>
            </a:r>
            <a:r>
              <a:rPr lang="en-US" dirty="0"/>
              <a:t> </a:t>
            </a:r>
            <a:r>
              <a:rPr lang="en-US" dirty="0" smtClean="0"/>
              <a:t>and vote trading)</a:t>
            </a:r>
            <a:endParaRPr lang="en-US" dirty="0"/>
          </a:p>
          <a:p>
            <a:pPr lvl="1"/>
            <a:r>
              <a:rPr lang="en-US" dirty="0"/>
              <a:t>A public final count so multiple people can validate the system as a </a:t>
            </a:r>
            <a:r>
              <a:rPr lang="en-US" dirty="0" smtClean="0"/>
              <a:t>whole</a:t>
            </a:r>
            <a:endParaRPr lang="en-US" dirty="0"/>
          </a:p>
          <a:p>
            <a:r>
              <a:rPr lang="en-US" dirty="0" smtClean="0"/>
              <a:t>I have a key pair; the public key is signed by the State authority</a:t>
            </a:r>
          </a:p>
          <a:p>
            <a:r>
              <a:rPr lang="en-US" dirty="0" smtClean="0"/>
              <a:t>Cast my vote by signing it with my private key and add it to the public ledger</a:t>
            </a:r>
            <a:endParaRPr lang="en-US" dirty="0"/>
          </a:p>
        </p:txBody>
      </p:sp>
      <p:sp>
        <p:nvSpPr>
          <p:cNvPr id="3" name="Text Placeholder 2"/>
          <p:cNvSpPr>
            <a:spLocks noGrp="1"/>
          </p:cNvSpPr>
          <p:nvPr>
            <p:ph type="body" sz="quarter" idx="12"/>
          </p:nvPr>
        </p:nvSpPr>
        <p:spPr/>
        <p:txBody>
          <a:bodyPr/>
          <a:lstStyle/>
          <a:p>
            <a:r>
              <a:rPr lang="en-US" dirty="0" smtClean="0"/>
              <a:t>Blockchain and e-voting – 1/2</a:t>
            </a:r>
            <a:endParaRPr lang="en-US" dirty="0"/>
          </a:p>
        </p:txBody>
      </p:sp>
    </p:spTree>
    <p:extLst>
      <p:ext uri="{BB962C8B-B14F-4D97-AF65-F5344CB8AC3E}">
        <p14:creationId xmlns:p14="http://schemas.microsoft.com/office/powerpoint/2010/main" val="168710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8003832" cy="3516813"/>
          </a:xfrm>
        </p:spPr>
        <p:txBody>
          <a:bodyPr/>
          <a:lstStyle/>
          <a:p>
            <a:r>
              <a:rPr lang="en-US" dirty="0" smtClean="0"/>
              <a:t>However…</a:t>
            </a:r>
          </a:p>
          <a:p>
            <a:pPr lvl="1"/>
            <a:r>
              <a:rPr lang="en-US" dirty="0" smtClean="0"/>
              <a:t>The State authority can </a:t>
            </a:r>
            <a:r>
              <a:rPr lang="en-US" dirty="0"/>
              <a:t>use the signature to identify me and my </a:t>
            </a:r>
            <a:r>
              <a:rPr lang="en-US" dirty="0" smtClean="0"/>
              <a:t>vote</a:t>
            </a:r>
          </a:p>
          <a:p>
            <a:pPr lvl="1"/>
            <a:r>
              <a:rPr lang="en-US" dirty="0">
                <a:solidFill>
                  <a:schemeClr val="tx1"/>
                </a:solidFill>
              </a:rPr>
              <a:t>The State </a:t>
            </a:r>
            <a:r>
              <a:rPr lang="en-US" dirty="0"/>
              <a:t>authority </a:t>
            </a:r>
            <a:r>
              <a:rPr lang="en-US" dirty="0" smtClean="0">
                <a:solidFill>
                  <a:schemeClr val="tx1"/>
                </a:solidFill>
              </a:rPr>
              <a:t>can </a:t>
            </a:r>
            <a:r>
              <a:rPr lang="en-US" dirty="0">
                <a:solidFill>
                  <a:schemeClr val="tx1"/>
                </a:solidFill>
              </a:rPr>
              <a:t>create as many "citizens" as they </a:t>
            </a:r>
            <a:r>
              <a:rPr lang="en-US" dirty="0" smtClean="0">
                <a:solidFill>
                  <a:schemeClr val="tx1"/>
                </a:solidFill>
              </a:rPr>
              <a:t>want</a:t>
            </a:r>
            <a:endParaRPr lang="en-US" dirty="0">
              <a:solidFill>
                <a:schemeClr val="tx1"/>
              </a:solidFill>
            </a:endParaRPr>
          </a:p>
          <a:p>
            <a:pPr lvl="1"/>
            <a:r>
              <a:rPr lang="en-US" dirty="0"/>
              <a:t>Verifying a signature gives a cryptographic guarantee of exactly who I voted for</a:t>
            </a:r>
          </a:p>
          <a:p>
            <a:r>
              <a:rPr lang="en-US" dirty="0" smtClean="0"/>
              <a:t>You can have a secret final count, but it still relies on “classical” security (e.g. server protection, network security)</a:t>
            </a:r>
          </a:p>
          <a:p>
            <a:r>
              <a:rPr lang="en-US" dirty="0" smtClean="0"/>
              <a:t>Conclusions:</a:t>
            </a:r>
          </a:p>
          <a:p>
            <a:pPr lvl="1"/>
            <a:r>
              <a:rPr lang="en-US" dirty="0" smtClean="0"/>
              <a:t>You have to choose between a secret ballot or a public ledger</a:t>
            </a:r>
          </a:p>
          <a:p>
            <a:pPr lvl="1"/>
            <a:r>
              <a:rPr lang="en-US" dirty="0" smtClean="0"/>
              <a:t>If you choose secret ballot, the blockchain is useless</a:t>
            </a:r>
          </a:p>
          <a:p>
            <a:pPr lvl="1"/>
            <a:r>
              <a:rPr lang="en-US" dirty="0" smtClean="0"/>
              <a:t>The State authority can direct the result by creating fake votes</a:t>
            </a:r>
          </a:p>
          <a:p>
            <a:pPr lvl="1"/>
            <a:r>
              <a:rPr lang="en-US" dirty="0" smtClean="0"/>
              <a:t>Incompatible with “software independence”</a:t>
            </a:r>
          </a:p>
          <a:p>
            <a:r>
              <a:rPr lang="en-US" dirty="0" smtClean="0"/>
              <a:t>Many of these applies to e-voting in general</a:t>
            </a:r>
            <a:endParaRPr lang="en-US" dirty="0"/>
          </a:p>
        </p:txBody>
      </p:sp>
      <p:sp>
        <p:nvSpPr>
          <p:cNvPr id="3" name="Text Placeholder 2"/>
          <p:cNvSpPr>
            <a:spLocks noGrp="1"/>
          </p:cNvSpPr>
          <p:nvPr>
            <p:ph type="body" sz="quarter" idx="12"/>
          </p:nvPr>
        </p:nvSpPr>
        <p:spPr/>
        <p:txBody>
          <a:bodyPr/>
          <a:lstStyle/>
          <a:p>
            <a:r>
              <a:rPr lang="en-US" dirty="0" smtClean="0"/>
              <a:t>Blockchain and e-voting – 2/2</a:t>
            </a:r>
            <a:endParaRPr lang="en-US" dirty="0"/>
          </a:p>
        </p:txBody>
      </p:sp>
    </p:spTree>
    <p:extLst>
      <p:ext uri="{BB962C8B-B14F-4D97-AF65-F5344CB8AC3E}">
        <p14:creationId xmlns:p14="http://schemas.microsoft.com/office/powerpoint/2010/main" val="291169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Online</a:t>
            </a:r>
            <a:r>
              <a:rPr lang="en-US" dirty="0"/>
              <a:t>, digital entities that operate through the implementation of pre-coded </a:t>
            </a:r>
            <a:r>
              <a:rPr lang="en-US" dirty="0" smtClean="0"/>
              <a:t>rules</a:t>
            </a:r>
          </a:p>
          <a:p>
            <a:r>
              <a:rPr lang="en-US" dirty="0"/>
              <a:t>The thought is that if bitcoin can do away with financial middlemen, then maybe companies and other organizations can one day operate without hierarchical </a:t>
            </a:r>
            <a:r>
              <a:rPr lang="en-US" dirty="0" smtClean="0"/>
              <a:t>management</a:t>
            </a:r>
            <a:endParaRPr lang="en-US" dirty="0"/>
          </a:p>
          <a:p>
            <a:r>
              <a:rPr lang="en-US" dirty="0" smtClean="0"/>
              <a:t>They need </a:t>
            </a:r>
            <a:r>
              <a:rPr lang="en-US" dirty="0"/>
              <a:t>minimal to zero input into their </a:t>
            </a:r>
            <a:r>
              <a:rPr lang="en-US" dirty="0" smtClean="0"/>
              <a:t>operation</a:t>
            </a:r>
          </a:p>
          <a:p>
            <a:r>
              <a:rPr lang="en-US" dirty="0" smtClean="0"/>
              <a:t>They work by executing </a:t>
            </a:r>
            <a:r>
              <a:rPr lang="en-US" dirty="0"/>
              <a:t>smart contracts, recording activity on the </a:t>
            </a:r>
            <a:r>
              <a:rPr lang="en-US" dirty="0" smtClean="0"/>
              <a:t>blockchain</a:t>
            </a:r>
          </a:p>
          <a:p>
            <a:r>
              <a:rPr lang="en-US" dirty="0" smtClean="0"/>
              <a:t>Described by </a:t>
            </a:r>
            <a:r>
              <a:rPr lang="en-US" dirty="0"/>
              <a:t>What Hearn </a:t>
            </a:r>
            <a:r>
              <a:rPr lang="en-US" dirty="0" smtClean="0"/>
              <a:t>in 2009 as a company operating a driverless car fleet</a:t>
            </a:r>
            <a:endParaRPr lang="en-US" dirty="0"/>
          </a:p>
          <a:p>
            <a:r>
              <a:rPr lang="en-US" dirty="0" smtClean="0"/>
              <a:t>Legal status: futuristic</a:t>
            </a:r>
            <a:endParaRPr lang="en-US" dirty="0"/>
          </a:p>
        </p:txBody>
      </p:sp>
      <p:sp>
        <p:nvSpPr>
          <p:cNvPr id="3" name="Text Placeholder 2"/>
          <p:cNvSpPr>
            <a:spLocks noGrp="1"/>
          </p:cNvSpPr>
          <p:nvPr>
            <p:ph type="body" sz="quarter" idx="12"/>
          </p:nvPr>
        </p:nvSpPr>
        <p:spPr/>
        <p:txBody>
          <a:bodyPr/>
          <a:lstStyle/>
          <a:p>
            <a:r>
              <a:rPr lang="en-US" dirty="0" smtClean="0"/>
              <a:t>Decentralized </a:t>
            </a:r>
            <a:r>
              <a:rPr lang="en-US" dirty="0"/>
              <a:t>Autonomous </a:t>
            </a:r>
            <a:r>
              <a:rPr lang="en-US" dirty="0" smtClean="0"/>
              <a:t>Organizations </a:t>
            </a:r>
            <a:r>
              <a:rPr lang="en-US" dirty="0"/>
              <a:t>(DAOs</a:t>
            </a:r>
            <a:r>
              <a:rPr lang="en-US" dirty="0" smtClean="0"/>
              <a:t>)</a:t>
            </a:r>
            <a:endParaRPr lang="en-US" dirty="0"/>
          </a:p>
        </p:txBody>
      </p:sp>
    </p:spTree>
    <p:extLst>
      <p:ext uri="{BB962C8B-B14F-4D97-AF65-F5344CB8AC3E}">
        <p14:creationId xmlns:p14="http://schemas.microsoft.com/office/powerpoint/2010/main" val="1658032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153019" cy="3516813"/>
          </a:xfrm>
        </p:spPr>
        <p:txBody>
          <a:bodyPr/>
          <a:lstStyle/>
          <a:p>
            <a:endParaRPr lang="en-US" dirty="0" smtClean="0"/>
          </a:p>
          <a:p>
            <a:endParaRPr lang="en-US" dirty="0"/>
          </a:p>
          <a:p>
            <a:endParaRPr lang="en-US" dirty="0" smtClean="0"/>
          </a:p>
          <a:p>
            <a:endParaRPr lang="en-US" dirty="0"/>
          </a:p>
          <a:p>
            <a:endParaRPr lang="en-US" dirty="0" smtClean="0"/>
          </a:p>
          <a:p>
            <a:r>
              <a:rPr lang="en-US" dirty="0" smtClean="0"/>
              <a:t>Slang term used originally in a bitcoin talk forum in 2013</a:t>
            </a:r>
          </a:p>
          <a:p>
            <a:r>
              <a:rPr lang="en-US" dirty="0" smtClean="0"/>
              <a:t>The user was blatantly drunk and misspelled “holding”</a:t>
            </a:r>
          </a:p>
          <a:p>
            <a:r>
              <a:rPr lang="en-US" dirty="0" smtClean="0"/>
              <a:t>He wanted to convey that we was holding despite the serious fall</a:t>
            </a:r>
          </a:p>
          <a:p>
            <a:r>
              <a:rPr lang="en-US" dirty="0" smtClean="0"/>
              <a:t>The term become then very popular and has originated the backronym “Hold On for Dear Life”</a:t>
            </a:r>
            <a:endParaRPr lang="en-US" dirty="0"/>
          </a:p>
        </p:txBody>
      </p:sp>
      <p:sp>
        <p:nvSpPr>
          <p:cNvPr id="3" name="Text Placeholder 2"/>
          <p:cNvSpPr>
            <a:spLocks noGrp="1"/>
          </p:cNvSpPr>
          <p:nvPr>
            <p:ph type="body" sz="quarter" idx="12"/>
          </p:nvPr>
        </p:nvSpPr>
        <p:spPr/>
        <p:txBody>
          <a:bodyPr/>
          <a:lstStyle/>
          <a:p>
            <a:r>
              <a:rPr lang="en-US" dirty="0" smtClean="0"/>
              <a:t>HODL</a:t>
            </a:r>
            <a:endParaRPr lang="en-US" dirty="0"/>
          </a:p>
        </p:txBody>
      </p:sp>
      <p:pic>
        <p:nvPicPr>
          <p:cNvPr id="2050" name="Picture 2" descr="https://coinsutra.com/wp-content/uploads/2017/07/I-AM-HODLING.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7287" y="1207587"/>
            <a:ext cx="7166544" cy="160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295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115936" cy="3516813"/>
          </a:xfrm>
        </p:spPr>
        <p:txBody>
          <a:bodyPr/>
          <a:lstStyle/>
          <a:p>
            <a:r>
              <a:rPr lang="en-US" b="1" dirty="0"/>
              <a:t>Airdrop</a:t>
            </a:r>
            <a:r>
              <a:rPr lang="en-US" dirty="0"/>
              <a:t>: </a:t>
            </a:r>
            <a:r>
              <a:rPr lang="en-US" dirty="0" smtClean="0"/>
              <a:t>the </a:t>
            </a:r>
            <a:r>
              <a:rPr lang="en-US" dirty="0"/>
              <a:t>process of distributing tokens to </a:t>
            </a:r>
            <a:r>
              <a:rPr lang="en-US" dirty="0" smtClean="0"/>
              <a:t>wallets</a:t>
            </a:r>
          </a:p>
          <a:p>
            <a:r>
              <a:rPr lang="en-US" b="1" dirty="0" smtClean="0"/>
              <a:t>Altcoin/Alt</a:t>
            </a:r>
            <a:r>
              <a:rPr lang="en-US" dirty="0"/>
              <a:t>: </a:t>
            </a:r>
            <a:r>
              <a:rPr lang="en-US" dirty="0" smtClean="0"/>
              <a:t>any </a:t>
            </a:r>
            <a:r>
              <a:rPr lang="en-US" dirty="0"/>
              <a:t>coin that isn’t Bitcoin.</a:t>
            </a:r>
          </a:p>
          <a:p>
            <a:r>
              <a:rPr lang="en-US" b="1" dirty="0" smtClean="0"/>
              <a:t>Moon/Mooning</a:t>
            </a:r>
            <a:r>
              <a:rPr lang="en-US" dirty="0" smtClean="0"/>
              <a:t> </a:t>
            </a:r>
            <a:r>
              <a:rPr lang="en-US" dirty="0"/>
              <a:t>is when a coin goes on a </a:t>
            </a:r>
            <a:r>
              <a:rPr lang="en-US" dirty="0" smtClean="0"/>
              <a:t>“bull run”, that is, </a:t>
            </a:r>
            <a:r>
              <a:rPr lang="en-US" dirty="0"/>
              <a:t>when the price goes up </a:t>
            </a:r>
            <a:r>
              <a:rPr lang="en-US" dirty="0" smtClean="0"/>
              <a:t>quick</a:t>
            </a:r>
          </a:p>
          <a:p>
            <a:r>
              <a:rPr lang="en-US" b="1" dirty="0"/>
              <a:t>FOMO</a:t>
            </a:r>
            <a:r>
              <a:rPr lang="en-US" dirty="0"/>
              <a:t>: </a:t>
            </a:r>
            <a:r>
              <a:rPr lang="en-US" dirty="0" smtClean="0"/>
              <a:t>Fear </a:t>
            </a:r>
            <a:r>
              <a:rPr lang="en-US" dirty="0"/>
              <a:t>Of Missing </a:t>
            </a:r>
            <a:r>
              <a:rPr lang="en-US" dirty="0" smtClean="0"/>
              <a:t>Out, an emotional </a:t>
            </a:r>
            <a:r>
              <a:rPr lang="en-US" dirty="0"/>
              <a:t>response that makes people impulse buy tokens at their all-time </a:t>
            </a:r>
            <a:r>
              <a:rPr lang="en-US" dirty="0" smtClean="0"/>
              <a:t>high</a:t>
            </a:r>
          </a:p>
          <a:p>
            <a:r>
              <a:rPr lang="en-US" b="1" dirty="0"/>
              <a:t>Gas</a:t>
            </a:r>
            <a:r>
              <a:rPr lang="en-US" dirty="0"/>
              <a:t>: The Ethereum network requires one to pay “gas” to send a transaction or otherwise execute a smart </a:t>
            </a:r>
            <a:r>
              <a:rPr lang="en-US" dirty="0" smtClean="0"/>
              <a:t>contract</a:t>
            </a:r>
            <a:endParaRPr lang="en-US" dirty="0"/>
          </a:p>
          <a:p>
            <a:r>
              <a:rPr lang="en-US" b="1" dirty="0"/>
              <a:t>ICO</a:t>
            </a:r>
            <a:r>
              <a:rPr lang="en-US" dirty="0"/>
              <a:t>: An initial coin </a:t>
            </a:r>
            <a:r>
              <a:rPr lang="en-US" dirty="0" smtClean="0"/>
              <a:t>offering</a:t>
            </a:r>
            <a:endParaRPr lang="en-US" dirty="0"/>
          </a:p>
          <a:p>
            <a:r>
              <a:rPr lang="en-US" b="1" dirty="0"/>
              <a:t>Lambo</a:t>
            </a:r>
            <a:r>
              <a:rPr lang="en-US" dirty="0"/>
              <a:t>: Lambo is short for </a:t>
            </a:r>
            <a:r>
              <a:rPr lang="en-US" dirty="0" smtClean="0"/>
              <a:t>Lamborghini – sort of </a:t>
            </a:r>
            <a:r>
              <a:rPr lang="en-US" dirty="0"/>
              <a:t>a status symbol, goal post, and/or meme</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Other Cryptocurrency Slang</a:t>
            </a:r>
            <a:endParaRPr lang="en-US" dirty="0"/>
          </a:p>
        </p:txBody>
      </p:sp>
    </p:spTree>
    <p:extLst>
      <p:ext uri="{BB962C8B-B14F-4D97-AF65-F5344CB8AC3E}">
        <p14:creationId xmlns:p14="http://schemas.microsoft.com/office/powerpoint/2010/main" val="3994488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blockchain Security Model</a:t>
            </a:r>
            <a:endParaRPr lang="en-GB" dirty="0"/>
          </a:p>
        </p:txBody>
      </p:sp>
      <p:pic>
        <p:nvPicPr>
          <p:cNvPr id="1026" name="Picture 2" descr="The Blockchain Security Model"/>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605759" y="1155443"/>
            <a:ext cx="4704080" cy="375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40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Consensus Mechanisms</a:t>
            </a:r>
            <a:endParaRPr lang="en-US" dirty="0"/>
          </a:p>
        </p:txBody>
      </p:sp>
      <p:pic>
        <p:nvPicPr>
          <p:cNvPr id="9218" name="Picture 2" descr="_images/consensus.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36244" y="1283460"/>
            <a:ext cx="4422657" cy="317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i="1" dirty="0" smtClean="0"/>
              <a:t>“Blockchain </a:t>
            </a:r>
            <a:r>
              <a:rPr lang="en-US" i="1" dirty="0"/>
              <a:t>Is The Most Over-Hyped Technology </a:t>
            </a:r>
            <a:r>
              <a:rPr lang="en-US" i="1" dirty="0" smtClean="0"/>
              <a:t>Ever, No </a:t>
            </a:r>
            <a:r>
              <a:rPr lang="en-US" i="1" dirty="0"/>
              <a:t>Better than a </a:t>
            </a:r>
            <a:r>
              <a:rPr lang="en-US" i="1" dirty="0" smtClean="0"/>
              <a:t>Spreadsheet/Database”</a:t>
            </a:r>
          </a:p>
          <a:p>
            <a:r>
              <a:rPr lang="en-US" i="1" dirty="0" smtClean="0"/>
              <a:t>“Shitcoin” </a:t>
            </a:r>
            <a:r>
              <a:rPr lang="en-US" i="1" dirty="0"/>
              <a:t>is a pejorative term used to describe an altcoin that has become </a:t>
            </a:r>
            <a:r>
              <a:rPr lang="en-US" i="1" dirty="0" smtClean="0"/>
              <a:t>worthless.</a:t>
            </a:r>
          </a:p>
          <a:p>
            <a:r>
              <a:rPr lang="en-US" i="1" dirty="0" smtClean="0"/>
              <a:t>Ten </a:t>
            </a:r>
            <a:r>
              <a:rPr lang="en-US" i="1" dirty="0"/>
              <a:t>years in, nobody has come up with a use for </a:t>
            </a:r>
            <a:r>
              <a:rPr lang="en-US" i="1" dirty="0" smtClean="0"/>
              <a:t>blockchain</a:t>
            </a:r>
          </a:p>
          <a:p>
            <a:r>
              <a:rPr lang="en-US" i="1" dirty="0" smtClean="0"/>
              <a:t>Blockchain </a:t>
            </a:r>
            <a:r>
              <a:rPr lang="en-US" i="1" dirty="0"/>
              <a:t>is not only crappy technology but a bad vision for the </a:t>
            </a:r>
            <a:r>
              <a:rPr lang="en-US" i="1" dirty="0" smtClean="0"/>
              <a:t>future</a:t>
            </a:r>
          </a:p>
          <a:p>
            <a:r>
              <a:rPr lang="en-US" i="1" dirty="0"/>
              <a:t>There is no single person in existence who had a problem they wanted to solve, discovered that an available blockchain solution was the best way to solve it, and therefore became a blockchain enthusiast.</a:t>
            </a:r>
          </a:p>
        </p:txBody>
      </p:sp>
      <p:sp>
        <p:nvSpPr>
          <p:cNvPr id="3" name="Text Placeholder 2"/>
          <p:cNvSpPr>
            <a:spLocks noGrp="1"/>
          </p:cNvSpPr>
          <p:nvPr>
            <p:ph type="body" sz="quarter" idx="12"/>
          </p:nvPr>
        </p:nvSpPr>
        <p:spPr/>
        <p:txBody>
          <a:bodyPr/>
          <a:lstStyle/>
          <a:p>
            <a:r>
              <a:rPr lang="en-US" dirty="0" smtClean="0"/>
              <a:t>Fierce critics exist</a:t>
            </a:r>
            <a:endParaRPr lang="en-US" dirty="0"/>
          </a:p>
        </p:txBody>
      </p:sp>
      <p:pic>
        <p:nvPicPr>
          <p:cNvPr id="4098" name="Picture 2" descr="C:\Users\DJSM0911\Downloads\ISACA Talks\CSX2018\Blockchain\0_850OATxY25S23TGR.jp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70459" y="1587361"/>
            <a:ext cx="1676400" cy="23431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605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story of consensus: the dining philosophers</a:t>
            </a:r>
            <a:endParaRPr lang="en-US" dirty="0"/>
          </a:p>
        </p:txBody>
      </p:sp>
      <p:pic>
        <p:nvPicPr>
          <p:cNvPr id="8194" name="Picture 2" descr="https://upload.wikimedia.org/wikipedia/commons/thumb/7/7b/An_illustration_of_the_dining_philosophers_problem.png/800px-An_illustration_of_the_dining_philosophers_problem.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866899" y="1338469"/>
            <a:ext cx="2426904" cy="25179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p:cNvSpPr>
            <a:spLocks noGrp="1"/>
          </p:cNvSpPr>
          <p:nvPr>
            <p:ph type="body" sz="quarter" idx="11"/>
          </p:nvPr>
        </p:nvSpPr>
        <p:spPr>
          <a:xfrm>
            <a:off x="490812" y="1207587"/>
            <a:ext cx="6934246" cy="3516813"/>
          </a:xfrm>
        </p:spPr>
        <p:txBody>
          <a:bodyPr/>
          <a:lstStyle/>
          <a:p>
            <a:r>
              <a:rPr lang="en-US" dirty="0" smtClean="0"/>
              <a:t>Five philosophers sitting at a table</a:t>
            </a:r>
          </a:p>
          <a:p>
            <a:r>
              <a:rPr lang="en-US" dirty="0" smtClean="0"/>
              <a:t>A fork between each of them</a:t>
            </a:r>
          </a:p>
          <a:p>
            <a:r>
              <a:rPr lang="en-US" dirty="0" smtClean="0"/>
              <a:t>Must alternatively think and eat</a:t>
            </a:r>
          </a:p>
          <a:p>
            <a:r>
              <a:rPr lang="en-US" dirty="0" smtClean="0"/>
              <a:t>Can only eat if they have two forks</a:t>
            </a:r>
          </a:p>
          <a:p>
            <a:r>
              <a:rPr lang="en-US" dirty="0" smtClean="0"/>
              <a:t>Forks are single use</a:t>
            </a:r>
          </a:p>
          <a:p>
            <a:r>
              <a:rPr lang="en-US" dirty="0" smtClean="0"/>
              <a:t>Can take a fork as it becomes available</a:t>
            </a:r>
          </a:p>
          <a:p>
            <a:r>
              <a:rPr lang="en-US" dirty="0" smtClean="0"/>
              <a:t>But cannot start eating before they have two</a:t>
            </a:r>
          </a:p>
          <a:p>
            <a:r>
              <a:rPr lang="en-US" dirty="0" smtClean="0"/>
              <a:t>Infinite supply and demand</a:t>
            </a:r>
          </a:p>
          <a:p>
            <a:endParaRPr lang="en-US" dirty="0"/>
          </a:p>
          <a:p>
            <a:r>
              <a:rPr lang="en-US" u="sng" dirty="0" smtClean="0"/>
              <a:t>Test</a:t>
            </a:r>
            <a:r>
              <a:rPr lang="en-US" dirty="0" smtClean="0"/>
              <a:t>: develop a concurrent algorithm which avoids deadlocks</a:t>
            </a:r>
            <a:endParaRPr lang="en-US" dirty="0"/>
          </a:p>
        </p:txBody>
      </p:sp>
    </p:spTree>
    <p:extLst>
      <p:ext uri="{BB962C8B-B14F-4D97-AF65-F5344CB8AC3E}">
        <p14:creationId xmlns:p14="http://schemas.microsoft.com/office/powerpoint/2010/main" val="2825801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Protocols </a:t>
            </a:r>
            <a:r>
              <a:rPr lang="en-US" dirty="0"/>
              <a:t>for solving consensus in </a:t>
            </a:r>
            <a:r>
              <a:rPr lang="en-US" dirty="0" smtClean="0"/>
              <a:t>an unreliable environment, assuming participants and/or communication failures</a:t>
            </a:r>
          </a:p>
          <a:p>
            <a:r>
              <a:rPr lang="en-US" dirty="0" smtClean="0"/>
              <a:t>Distributed computing spun off from here</a:t>
            </a:r>
          </a:p>
          <a:p>
            <a:r>
              <a:rPr lang="en-US" dirty="0" smtClean="0"/>
              <a:t>Trade-offs on</a:t>
            </a:r>
          </a:p>
          <a:p>
            <a:pPr lvl="1"/>
            <a:r>
              <a:rPr lang="en-US" dirty="0" smtClean="0"/>
              <a:t>number </a:t>
            </a:r>
            <a:r>
              <a:rPr lang="en-US" dirty="0"/>
              <a:t>of </a:t>
            </a:r>
            <a:r>
              <a:rPr lang="en-US" dirty="0" smtClean="0"/>
              <a:t>processors</a:t>
            </a:r>
          </a:p>
          <a:p>
            <a:pPr lvl="1"/>
            <a:r>
              <a:rPr lang="en-US" dirty="0" smtClean="0"/>
              <a:t>number </a:t>
            </a:r>
            <a:r>
              <a:rPr lang="en-US" dirty="0"/>
              <a:t>of message delays before learning the agreed </a:t>
            </a:r>
            <a:r>
              <a:rPr lang="en-US" dirty="0" smtClean="0"/>
              <a:t>value</a:t>
            </a:r>
          </a:p>
          <a:p>
            <a:pPr lvl="1"/>
            <a:r>
              <a:rPr lang="en-US" dirty="0" smtClean="0"/>
              <a:t>activity </a:t>
            </a:r>
            <a:r>
              <a:rPr lang="en-US" dirty="0"/>
              <a:t>level of individual </a:t>
            </a:r>
            <a:r>
              <a:rPr lang="en-US" dirty="0" smtClean="0"/>
              <a:t>participants</a:t>
            </a:r>
          </a:p>
          <a:p>
            <a:pPr lvl="1"/>
            <a:r>
              <a:rPr lang="en-US" dirty="0" smtClean="0"/>
              <a:t>number </a:t>
            </a:r>
            <a:r>
              <a:rPr lang="en-US" dirty="0"/>
              <a:t>of messages </a:t>
            </a:r>
            <a:r>
              <a:rPr lang="en-US" dirty="0" smtClean="0"/>
              <a:t>sent</a:t>
            </a:r>
          </a:p>
          <a:p>
            <a:pPr lvl="1"/>
            <a:r>
              <a:rPr lang="en-US" dirty="0" smtClean="0"/>
              <a:t>types </a:t>
            </a:r>
            <a:r>
              <a:rPr lang="en-US" dirty="0"/>
              <a:t>of </a:t>
            </a:r>
            <a:r>
              <a:rPr lang="en-US" dirty="0" smtClean="0"/>
              <a:t>failures</a:t>
            </a:r>
          </a:p>
          <a:p>
            <a:r>
              <a:rPr lang="en-US" dirty="0" smtClean="0"/>
              <a:t>Standard </a:t>
            </a:r>
            <a:r>
              <a:rPr lang="en-US" dirty="0" err="1" smtClean="0"/>
              <a:t>Paxos</a:t>
            </a:r>
            <a:r>
              <a:rPr lang="en-US" dirty="0" smtClean="0"/>
              <a:t> is slow and does not solve Byzantine Generals proble</a:t>
            </a:r>
            <a:r>
              <a:rPr lang="en-US" dirty="0"/>
              <a:t>m</a:t>
            </a:r>
          </a:p>
        </p:txBody>
      </p:sp>
      <p:sp>
        <p:nvSpPr>
          <p:cNvPr id="3" name="Text Placeholder 2"/>
          <p:cNvSpPr>
            <a:spLocks noGrp="1"/>
          </p:cNvSpPr>
          <p:nvPr>
            <p:ph type="body" sz="quarter" idx="12"/>
          </p:nvPr>
        </p:nvSpPr>
        <p:spPr/>
        <p:txBody>
          <a:bodyPr/>
          <a:lstStyle/>
          <a:p>
            <a:r>
              <a:rPr lang="en-US" dirty="0" smtClean="0"/>
              <a:t>Computational Consensus: </a:t>
            </a:r>
            <a:r>
              <a:rPr lang="en-US" dirty="0" err="1" smtClean="0"/>
              <a:t>Paxos</a:t>
            </a:r>
            <a:r>
              <a:rPr lang="en-US" dirty="0" smtClean="0"/>
              <a:t> protocols</a:t>
            </a:r>
            <a:endParaRPr lang="en-US" dirty="0"/>
          </a:p>
        </p:txBody>
      </p:sp>
    </p:spTree>
    <p:extLst>
      <p:ext uri="{BB962C8B-B14F-4D97-AF65-F5344CB8AC3E}">
        <p14:creationId xmlns:p14="http://schemas.microsoft.com/office/powerpoint/2010/main" val="2830992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831553" cy="3516813"/>
          </a:xfrm>
        </p:spPr>
        <p:txBody>
          <a:bodyPr/>
          <a:lstStyle/>
          <a:p>
            <a:r>
              <a:rPr lang="en-US" dirty="0" smtClean="0">
                <a:solidFill>
                  <a:schemeClr val="tx1"/>
                </a:solidFill>
              </a:rPr>
              <a:t>A </a:t>
            </a:r>
            <a:r>
              <a:rPr lang="en-US" dirty="0">
                <a:solidFill>
                  <a:schemeClr val="tx1"/>
                </a:solidFill>
              </a:rPr>
              <a:t>group of generals, each commanding a portion of the Byzantine army, encircle a </a:t>
            </a:r>
            <a:r>
              <a:rPr lang="en-US" dirty="0" smtClean="0">
                <a:solidFill>
                  <a:schemeClr val="tx1"/>
                </a:solidFill>
              </a:rPr>
              <a:t>city</a:t>
            </a:r>
          </a:p>
          <a:p>
            <a:r>
              <a:rPr lang="en-US" dirty="0">
                <a:solidFill>
                  <a:schemeClr val="tx1"/>
                </a:solidFill>
              </a:rPr>
              <a:t>These generals wish to formulate a plan for </a:t>
            </a:r>
            <a:r>
              <a:rPr lang="en-US" i="1" dirty="0" smtClean="0">
                <a:solidFill>
                  <a:schemeClr val="tx1"/>
                </a:solidFill>
              </a:rPr>
              <a:t>coordinated </a:t>
            </a:r>
            <a:r>
              <a:rPr lang="en-US" dirty="0" smtClean="0">
                <a:solidFill>
                  <a:schemeClr val="tx1"/>
                </a:solidFill>
              </a:rPr>
              <a:t>and </a:t>
            </a:r>
            <a:r>
              <a:rPr lang="en-US" i="1" dirty="0" smtClean="0">
                <a:solidFill>
                  <a:schemeClr val="tx1"/>
                </a:solidFill>
              </a:rPr>
              <a:t>agreed </a:t>
            </a:r>
            <a:r>
              <a:rPr lang="en-US" dirty="0" smtClean="0">
                <a:solidFill>
                  <a:schemeClr val="tx1"/>
                </a:solidFill>
              </a:rPr>
              <a:t>attack or retreat</a:t>
            </a:r>
          </a:p>
          <a:p>
            <a:r>
              <a:rPr lang="en-US" dirty="0" smtClean="0">
                <a:solidFill>
                  <a:schemeClr val="tx1"/>
                </a:solidFill>
              </a:rPr>
              <a:t>Treacherous generals can cast suboptimal votes selectively</a:t>
            </a:r>
          </a:p>
          <a:p>
            <a:r>
              <a:rPr lang="en-US" dirty="0" smtClean="0">
                <a:solidFill>
                  <a:schemeClr val="tx1"/>
                </a:solidFill>
              </a:rPr>
              <a:t>Generals are physically separated, messengers may lose or forge the vote</a:t>
            </a:r>
          </a:p>
          <a:p>
            <a:r>
              <a:rPr lang="en-US" dirty="0" smtClean="0">
                <a:solidFill>
                  <a:schemeClr val="tx1"/>
                </a:solidFill>
              </a:rPr>
              <a:t>BFT can be reached if the loyal, non-faulty generals reach a majority</a:t>
            </a:r>
          </a:p>
          <a:p>
            <a:r>
              <a:rPr lang="en-US" dirty="0" smtClean="0">
                <a:solidFill>
                  <a:schemeClr val="tx1"/>
                </a:solidFill>
              </a:rPr>
              <a:t>The metaphor is: computers are generals, networks are messengers</a:t>
            </a:r>
          </a:p>
        </p:txBody>
      </p:sp>
      <p:sp>
        <p:nvSpPr>
          <p:cNvPr id="3" name="Text Placeholder 2"/>
          <p:cNvSpPr>
            <a:spLocks noGrp="1"/>
          </p:cNvSpPr>
          <p:nvPr>
            <p:ph type="body" sz="quarter" idx="12"/>
          </p:nvPr>
        </p:nvSpPr>
        <p:spPr/>
        <p:txBody>
          <a:bodyPr/>
          <a:lstStyle/>
          <a:p>
            <a:r>
              <a:rPr lang="en-US" dirty="0"/>
              <a:t>The </a:t>
            </a:r>
            <a:r>
              <a:rPr lang="en-US" dirty="0" smtClean="0"/>
              <a:t>Byzantine </a:t>
            </a:r>
            <a:r>
              <a:rPr lang="en-US" dirty="0"/>
              <a:t>Generals Problem</a:t>
            </a:r>
          </a:p>
        </p:txBody>
      </p:sp>
    </p:spTree>
    <p:extLst>
      <p:ext uri="{BB962C8B-B14F-4D97-AF65-F5344CB8AC3E}">
        <p14:creationId xmlns:p14="http://schemas.microsoft.com/office/powerpoint/2010/main" val="2130343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8291" y="1128075"/>
            <a:ext cx="7248459" cy="3516813"/>
          </a:xfrm>
        </p:spPr>
        <p:txBody>
          <a:bodyPr/>
          <a:lstStyle/>
          <a:p>
            <a:r>
              <a:rPr lang="en-US" dirty="0" smtClean="0">
                <a:solidFill>
                  <a:schemeClr val="tx1"/>
                </a:solidFill>
              </a:rPr>
              <a:t>Not </a:t>
            </a:r>
            <a:r>
              <a:rPr lang="en-US" dirty="0">
                <a:solidFill>
                  <a:schemeClr val="tx1"/>
                </a:solidFill>
              </a:rPr>
              <a:t>an academic </a:t>
            </a:r>
            <a:r>
              <a:rPr lang="en-US" dirty="0" smtClean="0">
                <a:solidFill>
                  <a:schemeClr val="tx1"/>
                </a:solidFill>
              </a:rPr>
              <a:t>discussion – it happened!</a:t>
            </a:r>
            <a:endParaRPr lang="en-US" dirty="0">
              <a:solidFill>
                <a:schemeClr val="tx1"/>
              </a:solidFill>
            </a:endParaRPr>
          </a:p>
          <a:p>
            <a:pPr lvl="1"/>
            <a:r>
              <a:rPr lang="en-US" dirty="0" smtClean="0"/>
              <a:t>Mostly in aeronautics and space missions</a:t>
            </a:r>
          </a:p>
          <a:p>
            <a:r>
              <a:rPr lang="en-US" dirty="0" smtClean="0">
                <a:solidFill>
                  <a:schemeClr val="tx1"/>
                </a:solidFill>
              </a:rPr>
              <a:t>A practical solution requires:</a:t>
            </a:r>
            <a:endParaRPr lang="en-US" dirty="0">
              <a:solidFill>
                <a:schemeClr val="tx1"/>
              </a:solidFill>
            </a:endParaRPr>
          </a:p>
          <a:p>
            <a:pPr lvl="1"/>
            <a:r>
              <a:rPr lang="en-US" dirty="0"/>
              <a:t>3</a:t>
            </a:r>
            <a:r>
              <a:rPr lang="en-US" dirty="0" smtClean="0">
                <a:solidFill>
                  <a:schemeClr val="tx1"/>
                </a:solidFill>
              </a:rPr>
              <a:t>f </a:t>
            </a:r>
            <a:r>
              <a:rPr lang="en-US" dirty="0">
                <a:solidFill>
                  <a:schemeClr val="tx1"/>
                </a:solidFill>
              </a:rPr>
              <a:t>+ 1 replicas to tolerate for ≤ f faulty </a:t>
            </a:r>
            <a:r>
              <a:rPr lang="en-US" dirty="0" smtClean="0">
                <a:solidFill>
                  <a:schemeClr val="tx1"/>
                </a:solidFill>
              </a:rPr>
              <a:t>nodes (to allow 2f + 1 quorum)</a:t>
            </a:r>
            <a:endParaRPr lang="en-US" dirty="0">
              <a:solidFill>
                <a:schemeClr val="tx1"/>
              </a:solidFill>
            </a:endParaRPr>
          </a:p>
          <a:p>
            <a:pPr lvl="1"/>
            <a:r>
              <a:rPr lang="en-US" dirty="0" smtClean="0">
                <a:solidFill>
                  <a:schemeClr val="tx1"/>
                </a:solidFill>
              </a:rPr>
              <a:t>quorums(f </a:t>
            </a:r>
            <a:r>
              <a:rPr lang="en-US" dirty="0">
                <a:solidFill>
                  <a:schemeClr val="tx1"/>
                </a:solidFill>
              </a:rPr>
              <a:t>+ </a:t>
            </a:r>
            <a:r>
              <a:rPr lang="en-US" dirty="0" smtClean="0">
                <a:solidFill>
                  <a:schemeClr val="tx1"/>
                </a:solidFill>
              </a:rPr>
              <a:t>1) </a:t>
            </a:r>
            <a:r>
              <a:rPr lang="en-US" dirty="0">
                <a:solidFill>
                  <a:schemeClr val="tx1"/>
                </a:solidFill>
              </a:rPr>
              <a:t>out of 2f + 1 nodes in every </a:t>
            </a:r>
            <a:r>
              <a:rPr lang="en-US" dirty="0" smtClean="0">
                <a:solidFill>
                  <a:schemeClr val="tx1"/>
                </a:solidFill>
              </a:rPr>
              <a:t>operation</a:t>
            </a:r>
          </a:p>
          <a:p>
            <a:pPr lvl="1"/>
            <a:r>
              <a:rPr lang="en-US" dirty="0" smtClean="0"/>
              <a:t>dealing </a:t>
            </a:r>
            <a:r>
              <a:rPr lang="en-US" dirty="0"/>
              <a:t>with malicious </a:t>
            </a:r>
            <a:r>
              <a:rPr lang="en-US" dirty="0" smtClean="0"/>
              <a:t>primary</a:t>
            </a:r>
            <a:endParaRPr lang="en-US" dirty="0"/>
          </a:p>
          <a:p>
            <a:pPr lvl="1"/>
            <a:r>
              <a:rPr lang="en-US" dirty="0" smtClean="0"/>
              <a:t>use </a:t>
            </a:r>
            <a:r>
              <a:rPr lang="en-US" dirty="0"/>
              <a:t>a 3-phase protocol to agree on sequence number</a:t>
            </a:r>
          </a:p>
          <a:p>
            <a:pPr lvl="1"/>
            <a:r>
              <a:rPr lang="en-US" dirty="0" smtClean="0"/>
              <a:t>dealing </a:t>
            </a:r>
            <a:r>
              <a:rPr lang="en-US" dirty="0"/>
              <a:t>with loss of </a:t>
            </a:r>
            <a:r>
              <a:rPr lang="en-US" dirty="0" smtClean="0"/>
              <a:t>agreement</a:t>
            </a:r>
          </a:p>
          <a:p>
            <a:pPr lvl="1"/>
            <a:r>
              <a:rPr lang="en-US" dirty="0" smtClean="0"/>
              <a:t>using strong </a:t>
            </a:r>
            <a:r>
              <a:rPr lang="en-US" dirty="0"/>
              <a:t>cryptography </a:t>
            </a:r>
            <a:r>
              <a:rPr lang="en-US" dirty="0" smtClean="0"/>
              <a:t>so the </a:t>
            </a:r>
            <a:r>
              <a:rPr lang="en-US" dirty="0"/>
              <a:t>adversary is </a:t>
            </a:r>
            <a:r>
              <a:rPr lang="en-US" dirty="0" smtClean="0"/>
              <a:t>unable </a:t>
            </a:r>
            <a:r>
              <a:rPr lang="en-US" dirty="0"/>
              <a:t>to subvert </a:t>
            </a:r>
            <a:r>
              <a:rPr lang="en-US" dirty="0" smtClean="0"/>
              <a:t>it</a:t>
            </a:r>
            <a:endParaRPr lang="en-US" dirty="0" smtClean="0">
              <a:solidFill>
                <a:schemeClr val="tx1"/>
              </a:solidFill>
            </a:endParaRPr>
          </a:p>
          <a:p>
            <a:r>
              <a:rPr lang="en-US" dirty="0" smtClean="0">
                <a:solidFill>
                  <a:schemeClr val="tx1"/>
                </a:solidFill>
              </a:rPr>
              <a:t>Practical solutions based on fault tolerance are very complex, and can only tolerate 1/3 corruption of the nodes</a:t>
            </a:r>
          </a:p>
          <a:p>
            <a:pPr lvl="1"/>
            <a:r>
              <a:rPr lang="en-US" dirty="0" smtClean="0">
                <a:solidFill>
                  <a:schemeClr val="tx1"/>
                </a:solidFill>
              </a:rPr>
              <a:t>Unpractical on large networks</a:t>
            </a:r>
          </a:p>
        </p:txBody>
      </p:sp>
      <p:sp>
        <p:nvSpPr>
          <p:cNvPr id="3" name="Text Placeholder 2"/>
          <p:cNvSpPr>
            <a:spLocks noGrp="1"/>
          </p:cNvSpPr>
          <p:nvPr>
            <p:ph type="body" sz="quarter" idx="12"/>
          </p:nvPr>
        </p:nvSpPr>
        <p:spPr/>
        <p:txBody>
          <a:bodyPr/>
          <a:lstStyle/>
          <a:p>
            <a:r>
              <a:rPr lang="en-US" dirty="0" smtClean="0"/>
              <a:t>Byzantine Generals’ Problems really happens</a:t>
            </a:r>
            <a:endParaRPr lang="en-US" dirty="0"/>
          </a:p>
        </p:txBody>
      </p:sp>
    </p:spTree>
    <p:extLst>
      <p:ext uri="{BB962C8B-B14F-4D97-AF65-F5344CB8AC3E}">
        <p14:creationId xmlns:p14="http://schemas.microsoft.com/office/powerpoint/2010/main" val="574525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Bitcoin</a:t>
            </a:r>
            <a:endParaRPr lang="en-GB" dirty="0"/>
          </a:p>
        </p:txBody>
      </p:sp>
      <p:pic>
        <p:nvPicPr>
          <p:cNvPr id="4" name="Picture 4" descr="Image result for bitcoin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23027" y="1795184"/>
            <a:ext cx="2229633" cy="222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4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4558" y="1207587"/>
            <a:ext cx="6802206" cy="3735474"/>
          </a:xfrm>
        </p:spPr>
        <p:txBody>
          <a:bodyPr/>
          <a:lstStyle/>
          <a:p>
            <a:r>
              <a:rPr lang="en-US" dirty="0" smtClean="0"/>
              <a:t>The first </a:t>
            </a:r>
            <a:r>
              <a:rPr lang="en-US" dirty="0"/>
              <a:t>and most widely used </a:t>
            </a:r>
            <a:r>
              <a:rPr lang="en-US" b="1" dirty="0" smtClean="0"/>
              <a:t>cryptocurrency</a:t>
            </a:r>
          </a:p>
          <a:p>
            <a:pPr lvl="1"/>
            <a:r>
              <a:rPr lang="en-US" dirty="0"/>
              <a:t>built upon a history of </a:t>
            </a:r>
            <a:r>
              <a:rPr lang="en-US" dirty="0" smtClean="0"/>
              <a:t>failed ones</a:t>
            </a:r>
          </a:p>
          <a:p>
            <a:pPr lvl="1"/>
            <a:r>
              <a:rPr lang="en-US" dirty="0" smtClean="0"/>
              <a:t>inspired by Cypherpunk Movement of the 1980s</a:t>
            </a:r>
          </a:p>
          <a:p>
            <a:pPr lvl="1"/>
            <a:r>
              <a:rPr lang="en-US" dirty="0" smtClean="0"/>
              <a:t>As </a:t>
            </a:r>
            <a:r>
              <a:rPr lang="en-US" dirty="0" err="1" smtClean="0"/>
              <a:t>Hashcash</a:t>
            </a:r>
            <a:r>
              <a:rPr lang="en-US" dirty="0" smtClean="0"/>
              <a:t>, relies </a:t>
            </a:r>
            <a:r>
              <a:rPr lang="en-US" dirty="0"/>
              <a:t>on Proof-of-Work, a peer validation </a:t>
            </a:r>
            <a:r>
              <a:rPr lang="en-US" dirty="0" smtClean="0"/>
              <a:t>protocol</a:t>
            </a:r>
          </a:p>
          <a:p>
            <a:pPr lvl="1"/>
            <a:r>
              <a:rPr lang="en-US" dirty="0" smtClean="0"/>
              <a:t>As </a:t>
            </a:r>
            <a:r>
              <a:rPr lang="en-US" dirty="0" err="1" smtClean="0"/>
              <a:t>Digicash</a:t>
            </a:r>
            <a:r>
              <a:rPr lang="en-US" dirty="0" smtClean="0"/>
              <a:t>, every node maintains a full copy of the ledger</a:t>
            </a:r>
          </a:p>
          <a:p>
            <a:pPr lvl="1"/>
            <a:r>
              <a:rPr lang="en-US" dirty="0" smtClean="0"/>
              <a:t>As B-money, each node has its own identity</a:t>
            </a:r>
          </a:p>
          <a:p>
            <a:r>
              <a:rPr lang="en-US" dirty="0"/>
              <a:t>Bitcoin vs </a:t>
            </a:r>
            <a:r>
              <a:rPr lang="en-US" dirty="0" smtClean="0"/>
              <a:t>bitcoins vs </a:t>
            </a:r>
            <a:r>
              <a:rPr lang="en-US" dirty="0" err="1" smtClean="0"/>
              <a:t>satoshis</a:t>
            </a:r>
            <a:endParaRPr lang="en-US" dirty="0" smtClean="0"/>
          </a:p>
          <a:p>
            <a:r>
              <a:rPr lang="en-US" dirty="0" smtClean="0"/>
              <a:t>Aims </a:t>
            </a:r>
            <a:r>
              <a:rPr lang="en-US" dirty="0"/>
              <a:t>to be pseudonymous, trustless, decentralized, </a:t>
            </a:r>
            <a:r>
              <a:rPr lang="en-US" dirty="0" smtClean="0"/>
              <a:t>immutable, democratic</a:t>
            </a:r>
          </a:p>
          <a:p>
            <a:pPr lvl="1"/>
            <a:r>
              <a:rPr lang="en-US" dirty="0" smtClean="0"/>
              <a:t>Each computer is a node in the network</a:t>
            </a:r>
          </a:p>
          <a:p>
            <a:pPr lvl="1"/>
            <a:r>
              <a:rPr lang="en-US" dirty="0" smtClean="0"/>
              <a:t>minting and distribution of bitcoins happens through mining</a:t>
            </a:r>
          </a:p>
          <a:p>
            <a:r>
              <a:rPr lang="en-US" dirty="0">
                <a:solidFill>
                  <a:schemeClr val="tx1"/>
                </a:solidFill>
              </a:rPr>
              <a:t>Deflationary </a:t>
            </a:r>
            <a:r>
              <a:rPr lang="en-US" dirty="0" smtClean="0">
                <a:solidFill>
                  <a:schemeClr val="tx1"/>
                </a:solidFill>
              </a:rPr>
              <a:t>currency</a:t>
            </a:r>
            <a:endParaRPr lang="en-US" dirty="0"/>
          </a:p>
          <a:p>
            <a:endParaRPr lang="en-US" dirty="0" smtClean="0"/>
          </a:p>
        </p:txBody>
      </p:sp>
      <p:sp>
        <p:nvSpPr>
          <p:cNvPr id="3" name="Text Placeholder 2"/>
          <p:cNvSpPr>
            <a:spLocks noGrp="1"/>
          </p:cNvSpPr>
          <p:nvPr>
            <p:ph type="body" sz="quarter" idx="12"/>
          </p:nvPr>
        </p:nvSpPr>
        <p:spPr/>
        <p:txBody>
          <a:bodyPr/>
          <a:lstStyle/>
          <a:p>
            <a:r>
              <a:rPr lang="en-US" dirty="0" smtClean="0"/>
              <a:t>Bitcoin is born</a:t>
            </a:r>
            <a:endParaRPr lang="en-US" dirty="0"/>
          </a:p>
        </p:txBody>
      </p:sp>
      <p:pic>
        <p:nvPicPr>
          <p:cNvPr id="10244" name="Picture 4" descr="Image result for bitcoin logo"/>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046888" y="2033725"/>
            <a:ext cx="1577975" cy="157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15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Four key functionalities of Bitcoin</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20554" y="1207587"/>
            <a:ext cx="38957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3981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334058" cy="3516813"/>
          </a:xfrm>
        </p:spPr>
        <p:txBody>
          <a:bodyPr/>
          <a:lstStyle/>
          <a:p>
            <a:r>
              <a:rPr lang="en-US" dirty="0" smtClean="0"/>
              <a:t>Keep tracks of identities</a:t>
            </a:r>
          </a:p>
          <a:p>
            <a:r>
              <a:rPr lang="en-US" dirty="0" smtClean="0"/>
              <a:t>Generate keys, track transactions</a:t>
            </a:r>
          </a:p>
          <a:p>
            <a:r>
              <a:rPr lang="en-US" dirty="0" smtClean="0"/>
              <a:t>Do not store bitcoins! </a:t>
            </a:r>
            <a:r>
              <a:rPr lang="en-US" b="1" dirty="0">
                <a:solidFill>
                  <a:schemeClr val="tx1"/>
                </a:solidFill>
              </a:rPr>
              <a:t>Control over private keys is essentially control over identity and </a:t>
            </a:r>
            <a:r>
              <a:rPr lang="en-US" b="1" dirty="0" smtClean="0">
                <a:solidFill>
                  <a:schemeClr val="tx1"/>
                </a:solidFill>
              </a:rPr>
              <a:t>bitcoins</a:t>
            </a:r>
            <a:endParaRPr lang="en-US" dirty="0" smtClean="0"/>
          </a:p>
          <a:p>
            <a:endParaRPr lang="en-US" dirty="0"/>
          </a:p>
        </p:txBody>
      </p:sp>
      <p:sp>
        <p:nvSpPr>
          <p:cNvPr id="3" name="Text Placeholder 2"/>
          <p:cNvSpPr>
            <a:spLocks noGrp="1"/>
          </p:cNvSpPr>
          <p:nvPr>
            <p:ph type="body" sz="quarter" idx="12"/>
          </p:nvPr>
        </p:nvSpPr>
        <p:spPr/>
        <p:txBody>
          <a:bodyPr/>
          <a:lstStyle/>
          <a:p>
            <a:r>
              <a:rPr lang="en-US" dirty="0" smtClean="0"/>
              <a:t>Wallets</a:t>
            </a:r>
            <a:endParaRPr lang="en-US" dirty="0"/>
          </a:p>
        </p:txBody>
      </p:sp>
      <p:pic>
        <p:nvPicPr>
          <p:cNvPr id="15362" name="Picture 2" descr="Image result for bitcoin wallet"/>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419964" y="1390649"/>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tcoin wallet"/>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40191" y="2581274"/>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47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Easy to use interface, low entrance curve</a:t>
            </a:r>
          </a:p>
          <a:p>
            <a:r>
              <a:rPr lang="en-US" dirty="0" smtClean="0"/>
              <a:t>Wallets are stored online</a:t>
            </a:r>
          </a:p>
          <a:p>
            <a:r>
              <a:rPr lang="en-US" dirty="0" smtClean="0"/>
              <a:t>Single points of failures</a:t>
            </a:r>
          </a:p>
          <a:p>
            <a:r>
              <a:rPr lang="en-US" dirty="0" smtClean="0"/>
              <a:t>Decentralized exchanges uses “proxy tokens”</a:t>
            </a:r>
          </a:p>
          <a:p>
            <a:r>
              <a:rPr lang="en-US" dirty="0" smtClean="0"/>
              <a:t>Loses the “JOBK” approach from wallets</a:t>
            </a:r>
          </a:p>
          <a:p>
            <a:pPr lvl="1"/>
            <a:r>
              <a:rPr lang="en-US" dirty="0" smtClean="0"/>
              <a:t>hard to scale</a:t>
            </a:r>
          </a:p>
          <a:p>
            <a:r>
              <a:rPr lang="en-US" dirty="0" smtClean="0"/>
              <a:t>Use Hierarchically Deterministic Wallets</a:t>
            </a:r>
          </a:p>
          <a:p>
            <a:pPr lvl="1"/>
            <a:r>
              <a:rPr lang="en-US" dirty="0" smtClean="0"/>
              <a:t>Controller of parent is the controller of children</a:t>
            </a:r>
          </a:p>
          <a:p>
            <a:r>
              <a:rPr lang="en-US" dirty="0" smtClean="0"/>
              <a:t>80/90% of transactions </a:t>
            </a:r>
            <a:endParaRPr lang="en-US" dirty="0"/>
          </a:p>
        </p:txBody>
      </p:sp>
      <p:sp>
        <p:nvSpPr>
          <p:cNvPr id="3" name="Text Placeholder 2"/>
          <p:cNvSpPr>
            <a:spLocks noGrp="1"/>
          </p:cNvSpPr>
          <p:nvPr>
            <p:ph type="body" sz="quarter" idx="12"/>
          </p:nvPr>
        </p:nvSpPr>
        <p:spPr/>
        <p:txBody>
          <a:bodyPr/>
          <a:lstStyle/>
          <a:p>
            <a:r>
              <a:rPr lang="en-US" dirty="0" smtClean="0"/>
              <a:t>Bitcoin exchanges</a:t>
            </a:r>
            <a:endParaRPr lang="en-US" dirty="0"/>
          </a:p>
        </p:txBody>
      </p:sp>
      <p:pic>
        <p:nvPicPr>
          <p:cNvPr id="16393" name="Picture 9" descr="Related image"/>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405470" y="1393114"/>
            <a:ext cx="4768872" cy="279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Unspent Transaction Output (UTXO</a:t>
            </a:r>
            <a:r>
              <a:rPr lang="en-US" dirty="0" smtClean="0"/>
              <a:t>)</a:t>
            </a:r>
            <a:endParaRPr lang="en-US" dirty="0"/>
          </a:p>
        </p:txBody>
      </p:sp>
      <p:pic>
        <p:nvPicPr>
          <p:cNvPr id="12290" name="Picture 2" descr="https://cdn-images-1.medium.com/max/800/1*eAKr5SIZfWXwC9dFBOmS3Q.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22852" y="1273062"/>
            <a:ext cx="4356514" cy="341986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260996" y="1273062"/>
            <a:ext cx="3148335" cy="23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descr="Image result for broken piggy bank"/>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260995" y="1273061"/>
            <a:ext cx="3562005" cy="236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06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26753" cy="3516813"/>
          </a:xfrm>
        </p:spPr>
        <p:txBody>
          <a:bodyPr/>
          <a:lstStyle/>
          <a:p>
            <a:r>
              <a:rPr lang="en-GB" dirty="0" smtClean="0"/>
              <a:t>Technology </a:t>
            </a:r>
            <a:r>
              <a:rPr lang="en-GB" dirty="0"/>
              <a:t>overall </a:t>
            </a:r>
            <a:r>
              <a:rPr lang="en-GB" dirty="0" smtClean="0"/>
              <a:t>is at an </a:t>
            </a:r>
            <a:r>
              <a:rPr lang="en-GB" dirty="0"/>
              <a:t>early </a:t>
            </a:r>
            <a:r>
              <a:rPr lang="en-GB" dirty="0" smtClean="0"/>
              <a:t>stage; security </a:t>
            </a:r>
            <a:r>
              <a:rPr lang="en-GB" dirty="0"/>
              <a:t>risks and best practices vary </a:t>
            </a:r>
            <a:r>
              <a:rPr lang="en-GB" dirty="0" smtClean="0"/>
              <a:t>dramatically</a:t>
            </a:r>
            <a:endParaRPr lang="en-GB" dirty="0"/>
          </a:p>
          <a:p>
            <a:endParaRPr lang="en-GB" dirty="0" smtClean="0"/>
          </a:p>
          <a:p>
            <a:r>
              <a:rPr lang="en-GB" dirty="0" smtClean="0"/>
              <a:t>Technologies making </a:t>
            </a:r>
            <a:r>
              <a:rPr lang="en-GB" dirty="0"/>
              <a:t>up the </a:t>
            </a:r>
            <a:r>
              <a:rPr lang="en-GB" dirty="0" smtClean="0"/>
              <a:t>ecosystem carry </a:t>
            </a:r>
            <a:r>
              <a:rPr lang="en-GB" dirty="0"/>
              <a:t>significant </a:t>
            </a:r>
            <a:r>
              <a:rPr lang="en-GB" dirty="0" smtClean="0"/>
              <a:t>risks</a:t>
            </a:r>
          </a:p>
          <a:p>
            <a:endParaRPr lang="en-GB" dirty="0" smtClean="0"/>
          </a:p>
          <a:p>
            <a:r>
              <a:rPr lang="en-GB" dirty="0" smtClean="0"/>
              <a:t>Cryptocurrency has </a:t>
            </a:r>
            <a:r>
              <a:rPr lang="en-GB" dirty="0"/>
              <a:t>made many public </a:t>
            </a:r>
            <a:r>
              <a:rPr lang="en-GB" dirty="0" smtClean="0"/>
              <a:t>missteps</a:t>
            </a:r>
            <a:endParaRPr lang="en-GB" dirty="0"/>
          </a:p>
          <a:p>
            <a:endParaRPr lang="en-GB" dirty="0" smtClean="0"/>
          </a:p>
          <a:p>
            <a:r>
              <a:rPr lang="en-GB" dirty="0" smtClean="0"/>
              <a:t>There </a:t>
            </a:r>
            <a:r>
              <a:rPr lang="en-GB" dirty="0"/>
              <a:t>is no </a:t>
            </a:r>
            <a:r>
              <a:rPr lang="en-GB" dirty="0" smtClean="0"/>
              <a:t>legal/compliance framework or deployment best practices</a:t>
            </a:r>
            <a:endParaRPr lang="en-GB" dirty="0"/>
          </a:p>
          <a:p>
            <a:endParaRPr lang="en-GB" dirty="0" smtClean="0"/>
          </a:p>
          <a:p>
            <a:r>
              <a:rPr lang="en-GB" dirty="0" smtClean="0"/>
              <a:t>Smart contracts are code, with all that this carries on</a:t>
            </a:r>
            <a:endParaRPr lang="en-GB" dirty="0"/>
          </a:p>
        </p:txBody>
      </p:sp>
      <p:sp>
        <p:nvSpPr>
          <p:cNvPr id="3" name="Text Placeholder 2"/>
          <p:cNvSpPr>
            <a:spLocks noGrp="1"/>
          </p:cNvSpPr>
          <p:nvPr>
            <p:ph type="body" sz="quarter" idx="12"/>
          </p:nvPr>
        </p:nvSpPr>
        <p:spPr/>
        <p:txBody>
          <a:bodyPr/>
          <a:lstStyle/>
          <a:p>
            <a:r>
              <a:rPr lang="en-GB" dirty="0" smtClean="0"/>
              <a:t>Key challenges</a:t>
            </a:r>
            <a:endParaRPr lang="en-GB" dirty="0"/>
          </a:p>
        </p:txBody>
      </p:sp>
    </p:spTree>
    <p:custDataLst>
      <p:tags r:id="rId1"/>
    </p:custDataLst>
    <p:extLst>
      <p:ext uri="{BB962C8B-B14F-4D97-AF65-F5344CB8AC3E}">
        <p14:creationId xmlns:p14="http://schemas.microsoft.com/office/powerpoint/2010/main" val="1357123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Proof </a:t>
            </a:r>
            <a:r>
              <a:rPr lang="en-US" dirty="0"/>
              <a:t>of </a:t>
            </a:r>
            <a:r>
              <a:rPr lang="en-US" dirty="0" smtClean="0"/>
              <a:t>ownership</a:t>
            </a:r>
            <a:endParaRPr lang="en-US" dirty="0"/>
          </a:p>
          <a:p>
            <a:r>
              <a:rPr lang="en-US" dirty="0" smtClean="0"/>
              <a:t>Funds must be available</a:t>
            </a:r>
            <a:endParaRPr lang="en-US" dirty="0"/>
          </a:p>
          <a:p>
            <a:r>
              <a:rPr lang="en-US" dirty="0"/>
              <a:t>No other transactions using the same </a:t>
            </a:r>
            <a:r>
              <a:rPr lang="en-US" dirty="0" smtClean="0"/>
              <a:t>funds</a:t>
            </a:r>
          </a:p>
          <a:p>
            <a:pPr lvl="1"/>
            <a:r>
              <a:rPr lang="en-US" dirty="0" smtClean="0"/>
              <a:t>storing transactions in “blocks”</a:t>
            </a:r>
          </a:p>
          <a:p>
            <a:pPr lvl="1"/>
            <a:r>
              <a:rPr lang="en-US" dirty="0" smtClean="0"/>
              <a:t>transaction is sent to the network</a:t>
            </a:r>
          </a:p>
          <a:p>
            <a:pPr lvl="1"/>
            <a:r>
              <a:rPr lang="en-US" dirty="0" smtClean="0"/>
              <a:t>transaction is “unconfirmed” until the next block is created (mined)</a:t>
            </a:r>
          </a:p>
          <a:p>
            <a:pPr lvl="1"/>
            <a:r>
              <a:rPr lang="en-US" dirty="0" smtClean="0"/>
              <a:t>transaction </a:t>
            </a:r>
            <a:r>
              <a:rPr lang="en-US" dirty="0"/>
              <a:t>is verified and included in </a:t>
            </a:r>
            <a:r>
              <a:rPr lang="en-US" dirty="0" smtClean="0"/>
              <a:t>the block</a:t>
            </a:r>
          </a:p>
          <a:p>
            <a:pPr lvl="1"/>
            <a:r>
              <a:rPr lang="en-US" dirty="0" smtClean="0"/>
              <a:t>the </a:t>
            </a:r>
            <a:r>
              <a:rPr lang="en-US" dirty="0"/>
              <a:t>transaction </a:t>
            </a:r>
            <a:r>
              <a:rPr lang="en-US" dirty="0" smtClean="0"/>
              <a:t>has now one confirmation</a:t>
            </a:r>
          </a:p>
          <a:p>
            <a:pPr lvl="1"/>
            <a:r>
              <a:rPr lang="en-US" dirty="0" smtClean="0"/>
              <a:t>transaction fee given to the miner</a:t>
            </a:r>
          </a:p>
          <a:p>
            <a:r>
              <a:rPr lang="en-US" dirty="0" smtClean="0"/>
              <a:t>Blockchain can only reach “eventual consistency”</a:t>
            </a:r>
          </a:p>
        </p:txBody>
      </p:sp>
      <p:sp>
        <p:nvSpPr>
          <p:cNvPr id="3" name="Text Placeholder 2"/>
          <p:cNvSpPr>
            <a:spLocks noGrp="1"/>
          </p:cNvSpPr>
          <p:nvPr>
            <p:ph type="body" sz="quarter" idx="12"/>
          </p:nvPr>
        </p:nvSpPr>
        <p:spPr/>
        <p:txBody>
          <a:bodyPr/>
          <a:lstStyle/>
          <a:p>
            <a:r>
              <a:rPr lang="en-US" dirty="0"/>
              <a:t>What makes a transaction valid</a:t>
            </a:r>
            <a:r>
              <a:rPr lang="en-US" dirty="0" smtClean="0"/>
              <a:t>?</a:t>
            </a:r>
            <a:endParaRPr lang="en-US" dirty="0"/>
          </a:p>
        </p:txBody>
      </p:sp>
    </p:spTree>
    <p:extLst>
      <p:ext uri="{BB962C8B-B14F-4D97-AF65-F5344CB8AC3E}">
        <p14:creationId xmlns:p14="http://schemas.microsoft.com/office/powerpoint/2010/main" val="58417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66511" cy="3516813"/>
          </a:xfrm>
        </p:spPr>
        <p:txBody>
          <a:bodyPr/>
          <a:lstStyle/>
          <a:p>
            <a:r>
              <a:rPr lang="en-US" dirty="0"/>
              <a:t>T</a:t>
            </a:r>
            <a:r>
              <a:rPr lang="en-US" dirty="0" smtClean="0"/>
              <a:t>here </a:t>
            </a:r>
            <a:r>
              <a:rPr lang="en-US" dirty="0"/>
              <a:t>is no absolute notion of “permanently included”</a:t>
            </a:r>
            <a:endParaRPr lang="en-US" dirty="0" smtClean="0"/>
          </a:p>
          <a:p>
            <a:r>
              <a:rPr lang="en-US" dirty="0"/>
              <a:t>A</a:t>
            </a:r>
            <a:r>
              <a:rPr lang="en-US" dirty="0" smtClean="0"/>
              <a:t>gree on which update is added to the blockchain</a:t>
            </a:r>
          </a:p>
          <a:p>
            <a:pPr lvl="1"/>
            <a:r>
              <a:rPr lang="en-US" dirty="0" smtClean="0"/>
              <a:t>prevention of Double Spend Attacks</a:t>
            </a:r>
          </a:p>
          <a:p>
            <a:r>
              <a:rPr lang="en-US" dirty="0"/>
              <a:t>E</a:t>
            </a:r>
            <a:r>
              <a:rPr lang="en-US" dirty="0" smtClean="0"/>
              <a:t>veryone </a:t>
            </a:r>
            <a:r>
              <a:rPr lang="en-US" dirty="0"/>
              <a:t>can cast votes, but </a:t>
            </a:r>
            <a:r>
              <a:rPr lang="en-US" dirty="0" smtClean="0"/>
              <a:t>to do so requires computational power</a:t>
            </a:r>
          </a:p>
          <a:p>
            <a:pPr lvl="1"/>
            <a:r>
              <a:rPr lang="en-US" dirty="0" smtClean="0"/>
              <a:t>Proof of Work – mining – prevention of Sybil Attacks</a:t>
            </a:r>
            <a:endParaRPr lang="en-US" dirty="0"/>
          </a:p>
          <a:p>
            <a:r>
              <a:rPr lang="en-US" dirty="0" smtClean="0"/>
              <a:t>Need </a:t>
            </a:r>
            <a:r>
              <a:rPr lang="en-US" dirty="0"/>
              <a:t>to be part of the winning fork</a:t>
            </a:r>
          </a:p>
          <a:p>
            <a:r>
              <a:rPr lang="en-US" dirty="0" smtClean="0"/>
              <a:t>Reorganizations </a:t>
            </a:r>
            <a:r>
              <a:rPr lang="en-US" dirty="0"/>
              <a:t>can happen, leaving “orphans”</a:t>
            </a:r>
          </a:p>
          <a:p>
            <a:r>
              <a:rPr lang="en-US" dirty="0" smtClean="0"/>
              <a:t>Single </a:t>
            </a:r>
            <a:r>
              <a:rPr lang="en-US" dirty="0"/>
              <a:t>blocks are orphaned daily, but rarely </a:t>
            </a:r>
            <a:r>
              <a:rPr lang="en-US" dirty="0" smtClean="0"/>
              <a:t>more than one</a:t>
            </a:r>
            <a:endParaRPr lang="en-US" dirty="0"/>
          </a:p>
          <a:p>
            <a:r>
              <a:rPr lang="en-US" dirty="0"/>
              <a:t>6 blocks is the standard confirmation </a:t>
            </a:r>
            <a:r>
              <a:rPr lang="en-US" dirty="0" smtClean="0"/>
              <a:t>period, but it can vary</a:t>
            </a:r>
            <a:endParaRPr lang="en-US" dirty="0"/>
          </a:p>
          <a:p>
            <a:r>
              <a:rPr lang="en-US" dirty="0" smtClean="0"/>
              <a:t>1 block every 10 minutes, 6 blocks = 1 hour</a:t>
            </a:r>
            <a:endParaRPr lang="en-US" dirty="0"/>
          </a:p>
          <a:p>
            <a:endParaRPr lang="en-US" dirty="0"/>
          </a:p>
        </p:txBody>
      </p:sp>
      <p:sp>
        <p:nvSpPr>
          <p:cNvPr id="3" name="Text Placeholder 2"/>
          <p:cNvSpPr>
            <a:spLocks noGrp="1"/>
          </p:cNvSpPr>
          <p:nvPr>
            <p:ph type="body" sz="quarter" idx="12"/>
          </p:nvPr>
        </p:nvSpPr>
        <p:spPr/>
        <p:txBody>
          <a:bodyPr/>
          <a:lstStyle/>
          <a:p>
            <a:r>
              <a:rPr lang="en-US" dirty="0" smtClean="0"/>
              <a:t>Bitcoin consensus </a:t>
            </a:r>
            <a:r>
              <a:rPr lang="en-US" dirty="0"/>
              <a:t>is a complicated </a:t>
            </a:r>
            <a:r>
              <a:rPr lang="en-US" dirty="0" smtClean="0"/>
              <a:t>concept</a:t>
            </a:r>
            <a:endParaRPr lang="en-US" dirty="0"/>
          </a:p>
        </p:txBody>
      </p:sp>
    </p:spTree>
    <p:extLst>
      <p:ext uri="{BB962C8B-B14F-4D97-AF65-F5344CB8AC3E}">
        <p14:creationId xmlns:p14="http://schemas.microsoft.com/office/powerpoint/2010/main" val="159884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433988" cy="3516813"/>
          </a:xfrm>
        </p:spPr>
        <p:txBody>
          <a:bodyPr/>
          <a:lstStyle/>
          <a:p>
            <a:endParaRPr lang="en-US" dirty="0" smtClean="0"/>
          </a:p>
          <a:p>
            <a:endParaRPr lang="en-US" dirty="0"/>
          </a:p>
          <a:p>
            <a:endParaRPr lang="en-US" dirty="0" smtClean="0"/>
          </a:p>
          <a:p>
            <a:endParaRPr lang="en-US" dirty="0"/>
          </a:p>
          <a:p>
            <a:r>
              <a:rPr lang="en-US" dirty="0" smtClean="0"/>
              <a:t>The concept is to use </a:t>
            </a:r>
            <a:r>
              <a:rPr lang="en-US" b="1" dirty="0" smtClean="0"/>
              <a:t>resources</a:t>
            </a:r>
            <a:r>
              <a:rPr lang="en-US" dirty="0" smtClean="0"/>
              <a:t> instead of </a:t>
            </a:r>
            <a:r>
              <a:rPr lang="en-US" b="1" dirty="0" smtClean="0"/>
              <a:t>identities</a:t>
            </a:r>
          </a:p>
          <a:p>
            <a:r>
              <a:rPr lang="en-US" dirty="0" smtClean="0"/>
              <a:t>Through </a:t>
            </a:r>
            <a:r>
              <a:rPr lang="en-US" dirty="0"/>
              <a:t>blockchain </a:t>
            </a:r>
            <a:r>
              <a:rPr lang="en-US" dirty="0" smtClean="0"/>
              <a:t>and PoW, Bitcoin successfully overcome the difficulties of:</a:t>
            </a:r>
            <a:endParaRPr lang="en-US" dirty="0"/>
          </a:p>
          <a:p>
            <a:pPr lvl="1"/>
            <a:r>
              <a:rPr lang="en-US" dirty="0" smtClean="0"/>
              <a:t>ensuring </a:t>
            </a:r>
            <a:r>
              <a:rPr lang="en-US" dirty="0"/>
              <a:t>every node holds a consistent version of the transaction history</a:t>
            </a:r>
          </a:p>
          <a:p>
            <a:pPr lvl="1"/>
            <a:r>
              <a:rPr lang="en-US" dirty="0"/>
              <a:t>identifying malicious actors</a:t>
            </a:r>
          </a:p>
          <a:p>
            <a:pPr lvl="1"/>
            <a:r>
              <a:rPr lang="en-US" dirty="0"/>
              <a:t>blocking </a:t>
            </a:r>
            <a:r>
              <a:rPr lang="en-US" dirty="0" smtClean="0"/>
              <a:t>both </a:t>
            </a:r>
            <a:r>
              <a:rPr lang="en-US" b="1" dirty="0" smtClean="0"/>
              <a:t>Sybil</a:t>
            </a:r>
            <a:r>
              <a:rPr lang="en-US" dirty="0" smtClean="0"/>
              <a:t> and </a:t>
            </a:r>
            <a:r>
              <a:rPr lang="en-US" b="1" dirty="0" smtClean="0"/>
              <a:t>Double-Spend</a:t>
            </a:r>
            <a:r>
              <a:rPr lang="en-US" dirty="0" smtClean="0"/>
              <a:t> attacks</a:t>
            </a:r>
          </a:p>
          <a:p>
            <a:r>
              <a:rPr lang="en-US" dirty="0" smtClean="0"/>
              <a:t>Innovative combination of PoW, signatures, Merkle chains, P2P</a:t>
            </a:r>
            <a:endParaRPr lang="en-US" dirty="0"/>
          </a:p>
        </p:txBody>
      </p:sp>
      <p:sp>
        <p:nvSpPr>
          <p:cNvPr id="3" name="Text Placeholder 2"/>
          <p:cNvSpPr>
            <a:spLocks noGrp="1"/>
          </p:cNvSpPr>
          <p:nvPr>
            <p:ph type="body" sz="quarter" idx="12"/>
          </p:nvPr>
        </p:nvSpPr>
        <p:spPr/>
        <p:txBody>
          <a:bodyPr/>
          <a:lstStyle/>
          <a:p>
            <a:r>
              <a:rPr lang="en-US" dirty="0" smtClean="0"/>
              <a:t>Proof of Work (PoW) in Bitcoin</a:t>
            </a:r>
            <a:endParaRPr lang="en-US" dirty="0"/>
          </a:p>
        </p:txBody>
      </p:sp>
      <p:pic>
        <p:nvPicPr>
          <p:cNvPr id="4"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22806" y="1207587"/>
            <a:ext cx="2957514"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726738" y="1207587"/>
            <a:ext cx="2480042"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73073" y="1207586"/>
            <a:ext cx="1585913"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086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38539" y="1207587"/>
            <a:ext cx="8574157" cy="3516813"/>
          </a:xfrm>
        </p:spPr>
        <p:txBody>
          <a:bodyPr/>
          <a:lstStyle/>
          <a:p>
            <a:r>
              <a:rPr lang="en-US" dirty="0" smtClean="0"/>
              <a:t>Bitcoin </a:t>
            </a:r>
            <a:r>
              <a:rPr lang="en-US" dirty="0"/>
              <a:t>is robust because it serves the same functions as a bank:</a:t>
            </a:r>
          </a:p>
          <a:p>
            <a:pPr lvl="1"/>
            <a:r>
              <a:rPr lang="en-US" dirty="0"/>
              <a:t>Account </a:t>
            </a:r>
            <a:r>
              <a:rPr lang="en-US" dirty="0" smtClean="0"/>
              <a:t>management</a:t>
            </a:r>
          </a:p>
          <a:p>
            <a:pPr lvl="1"/>
            <a:r>
              <a:rPr lang="en-US" dirty="0" smtClean="0"/>
              <a:t>Legitimacy</a:t>
            </a:r>
          </a:p>
          <a:p>
            <a:pPr lvl="1"/>
            <a:r>
              <a:rPr lang="en-US" dirty="0" smtClean="0"/>
              <a:t>Record-keeping</a:t>
            </a:r>
            <a:endParaRPr lang="en-US" dirty="0"/>
          </a:p>
          <a:p>
            <a:r>
              <a:rPr lang="en-US" dirty="0"/>
              <a:t>Unlike a bank, </a:t>
            </a:r>
            <a:r>
              <a:rPr lang="en-US" dirty="0" smtClean="0"/>
              <a:t>is decentralized </a:t>
            </a:r>
            <a:r>
              <a:rPr lang="en-US" dirty="0"/>
              <a:t>and ensures a high degree of privacy and </a:t>
            </a:r>
            <a:r>
              <a:rPr lang="en-US" dirty="0" smtClean="0"/>
              <a:t>trust</a:t>
            </a:r>
          </a:p>
          <a:p>
            <a:pPr lvl="1"/>
            <a:r>
              <a:rPr lang="en-US" dirty="0" smtClean="0"/>
              <a:t>authentication based on public/private key pairs</a:t>
            </a:r>
          </a:p>
          <a:p>
            <a:pPr lvl="1"/>
            <a:r>
              <a:rPr lang="en-US" dirty="0"/>
              <a:t>public keys are used to send and receive funds</a:t>
            </a:r>
          </a:p>
          <a:p>
            <a:pPr lvl="1"/>
            <a:r>
              <a:rPr lang="en-US" dirty="0"/>
              <a:t>private keys to prove ownership and redeem sent funds</a:t>
            </a:r>
          </a:p>
          <a:p>
            <a:pPr lvl="1"/>
            <a:r>
              <a:rPr lang="en-US" dirty="0" smtClean="0"/>
              <a:t>each individual is responsible for their own keys</a:t>
            </a:r>
          </a:p>
          <a:p>
            <a:pPr lvl="1"/>
            <a:r>
              <a:rPr lang="en-US" dirty="0" smtClean="0"/>
              <a:t>private keys are randomly generated</a:t>
            </a:r>
          </a:p>
          <a:p>
            <a:pPr lvl="1"/>
            <a:r>
              <a:rPr lang="en-US" dirty="0" smtClean="0"/>
              <a:t>much cheaper than a bank (for big transactions)</a:t>
            </a:r>
          </a:p>
          <a:p>
            <a:endParaRPr lang="en-US" dirty="0"/>
          </a:p>
        </p:txBody>
      </p:sp>
      <p:sp>
        <p:nvSpPr>
          <p:cNvPr id="3" name="Text Placeholder 2"/>
          <p:cNvSpPr>
            <a:spLocks noGrp="1"/>
          </p:cNvSpPr>
          <p:nvPr>
            <p:ph type="body" sz="quarter" idx="12"/>
          </p:nvPr>
        </p:nvSpPr>
        <p:spPr/>
        <p:txBody>
          <a:bodyPr/>
          <a:lstStyle/>
          <a:p>
            <a:r>
              <a:rPr lang="en-US" dirty="0" smtClean="0"/>
              <a:t>Bitcoin is robust</a:t>
            </a:r>
            <a:endParaRPr lang="en-US" dirty="0"/>
          </a:p>
        </p:txBody>
      </p:sp>
    </p:spTree>
    <p:extLst>
      <p:ext uri="{BB962C8B-B14F-4D97-AF65-F5344CB8AC3E}">
        <p14:creationId xmlns:p14="http://schemas.microsoft.com/office/powerpoint/2010/main" val="63938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First bitcoin physical purchase</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4982" y="1244047"/>
            <a:ext cx="7044682" cy="311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96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Bitcoin critics</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21634" y="1207587"/>
            <a:ext cx="60960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0288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Bitcoin had its share of vulnerabilities</a:t>
            </a:r>
            <a:endParaRPr lang="en-GB"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9635" y="1068388"/>
            <a:ext cx="6627222" cy="3813890"/>
          </a:xfrm>
          <a:prstGeom prst="rect">
            <a:avLst/>
          </a:prstGeom>
        </p:spPr>
      </p:pic>
    </p:spTree>
    <p:extLst>
      <p:ext uri="{BB962C8B-B14F-4D97-AF65-F5344CB8AC3E}">
        <p14:creationId xmlns:p14="http://schemas.microsoft.com/office/powerpoint/2010/main" val="332305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US" dirty="0" smtClean="0"/>
              <a:t>Ethereum designed to run “smart contracts”</a:t>
            </a:r>
          </a:p>
          <a:p>
            <a:pPr lvl="1"/>
            <a:r>
              <a:rPr lang="en-US" dirty="0" smtClean="0"/>
              <a:t>users pay for running their code</a:t>
            </a:r>
          </a:p>
          <a:p>
            <a:pPr lvl="1"/>
            <a:r>
              <a:rPr lang="en-US" dirty="0" smtClean="0"/>
              <a:t>uses </a:t>
            </a:r>
            <a:r>
              <a:rPr lang="en-US" dirty="0"/>
              <a:t>a simplified system for </a:t>
            </a:r>
            <a:r>
              <a:rPr lang="en-US" dirty="0" smtClean="0"/>
              <a:t>transactions</a:t>
            </a:r>
            <a:endParaRPr lang="en-US" dirty="0"/>
          </a:p>
          <a:p>
            <a:r>
              <a:rPr lang="en-US" dirty="0" smtClean="0"/>
              <a:t>Less privacy than Bitcoin</a:t>
            </a:r>
          </a:p>
          <a:p>
            <a:r>
              <a:rPr lang="en-US" dirty="0" smtClean="0"/>
              <a:t>Exposed to Double Spending Attacks</a:t>
            </a:r>
          </a:p>
          <a:p>
            <a:r>
              <a:rPr lang="en-US" dirty="0" smtClean="0"/>
              <a:t>However, simpler and more efficient</a:t>
            </a:r>
          </a:p>
          <a:p>
            <a:r>
              <a:rPr lang="en-US" dirty="0" smtClean="0"/>
              <a:t>Hyperledger adopts UTXO</a:t>
            </a:r>
          </a:p>
          <a:p>
            <a:r>
              <a:rPr lang="en-US" dirty="0" smtClean="0"/>
              <a:t>Ethereum suffered a hack and fork in 2016</a:t>
            </a:r>
          </a:p>
          <a:p>
            <a:endParaRPr lang="en-US" dirty="0"/>
          </a:p>
        </p:txBody>
      </p:sp>
      <p:sp>
        <p:nvSpPr>
          <p:cNvPr id="3" name="Text Placeholder 2"/>
          <p:cNvSpPr>
            <a:spLocks noGrp="1"/>
          </p:cNvSpPr>
          <p:nvPr>
            <p:ph type="body" sz="quarter" idx="12"/>
          </p:nvPr>
        </p:nvSpPr>
        <p:spPr/>
        <p:txBody>
          <a:bodyPr/>
          <a:lstStyle/>
          <a:p>
            <a:r>
              <a:rPr lang="en-US" dirty="0"/>
              <a:t>Ethereum and the </a:t>
            </a:r>
            <a:r>
              <a:rPr lang="en-US" dirty="0" smtClean="0"/>
              <a:t>Account/Balance model</a:t>
            </a:r>
            <a:endParaRPr lang="en-US" dirty="0"/>
          </a:p>
        </p:txBody>
      </p:sp>
      <p:pic>
        <p:nvPicPr>
          <p:cNvPr id="18434" name="Picture 2" descr="https://cdn-images-1.medium.com/max/800/1*lSuuawGODIbsJneZDQ9eLg.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11341" y="1696280"/>
            <a:ext cx="2867873" cy="178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p:txBody>
      </p:sp>
      <p:sp>
        <p:nvSpPr>
          <p:cNvPr id="3" name="Text Placeholder 2"/>
          <p:cNvSpPr>
            <a:spLocks noGrp="1"/>
          </p:cNvSpPr>
          <p:nvPr>
            <p:ph type="body" sz="quarter" idx="12"/>
          </p:nvPr>
        </p:nvSpPr>
        <p:spPr/>
        <p:txBody>
          <a:bodyPr/>
          <a:lstStyle/>
          <a:p>
            <a:r>
              <a:rPr lang="en-US" dirty="0"/>
              <a:t>Ethereum and the </a:t>
            </a:r>
            <a:r>
              <a:rPr lang="en-US" dirty="0" smtClean="0"/>
              <a:t>Proof-of-Stake model</a:t>
            </a: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90812" y="1207587"/>
            <a:ext cx="1914111"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66159" y="1207587"/>
            <a:ext cx="3226692"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99587" y="1207587"/>
            <a:ext cx="1321606"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
          <p:cNvSpPr txBox="1">
            <a:spLocks/>
          </p:cNvSpPr>
          <p:nvPr/>
        </p:nvSpPr>
        <p:spPr>
          <a:xfrm>
            <a:off x="643212" y="1359987"/>
            <a:ext cx="6937031" cy="3516813"/>
          </a:xfrm>
          <a:prstGeom prst="rect">
            <a:avLst/>
          </a:prstGeom>
        </p:spPr>
        <p:txBody>
          <a:bodyPr lIns="80010" tIns="40005" rIns="80010" bIns="40005"/>
          <a:lstStyle>
            <a:lvl1pPr marL="325751" indent="-325751" algn="l" defTabSz="434334" rtl="0" eaLnBrk="1" latinLnBrk="0" hangingPunct="1">
              <a:spcBef>
                <a:spcPct val="20000"/>
              </a:spcBef>
              <a:buFont typeface="Arial"/>
              <a:buChar char="•"/>
              <a:defRPr sz="1800" b="0" kern="1200" baseline="0">
                <a:solidFill>
                  <a:srgbClr val="363636"/>
                </a:solidFill>
                <a:latin typeface="+mn-lt"/>
                <a:ea typeface="+mn-ea"/>
                <a:cs typeface="+mn-cs"/>
              </a:defRPr>
            </a:lvl1pPr>
            <a:lvl2pPr marL="705793" indent="-271459" algn="l" defTabSz="434334" rtl="0" eaLnBrk="1" latinLnBrk="0" hangingPunct="1">
              <a:spcBef>
                <a:spcPct val="20000"/>
              </a:spcBef>
              <a:buFont typeface="Arial"/>
              <a:buChar char="–"/>
              <a:defRPr sz="1600" b="0" kern="1200" baseline="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endParaRPr lang="en-US" dirty="0" smtClean="0"/>
          </a:p>
          <a:p>
            <a:endParaRPr lang="en-US" dirty="0"/>
          </a:p>
          <a:p>
            <a:endParaRPr lang="en-US" dirty="0" smtClean="0"/>
          </a:p>
          <a:p>
            <a:endParaRPr lang="en-US" dirty="0"/>
          </a:p>
          <a:p>
            <a:r>
              <a:rPr lang="en-US" dirty="0" smtClean="0"/>
              <a:t>The creator of the new block is chosen deterministically, depending on its “wealth” – also defined as Stake</a:t>
            </a:r>
          </a:p>
          <a:p>
            <a:r>
              <a:rPr lang="en-US" dirty="0" smtClean="0"/>
              <a:t>All digital currencies are already minted.  In the </a:t>
            </a:r>
            <a:r>
              <a:rPr lang="en-US" dirty="0" err="1" smtClean="0"/>
              <a:t>PoS</a:t>
            </a:r>
            <a:r>
              <a:rPr lang="en-US" dirty="0" smtClean="0"/>
              <a:t> model there is no block reward, so the miner takes the transaction fee</a:t>
            </a:r>
          </a:p>
          <a:p>
            <a:r>
              <a:rPr lang="en-US" dirty="0" smtClean="0"/>
              <a:t>Currencies based on </a:t>
            </a:r>
            <a:r>
              <a:rPr lang="en-US" dirty="0" err="1" smtClean="0"/>
              <a:t>PoS</a:t>
            </a:r>
            <a:r>
              <a:rPr lang="en-US" dirty="0" smtClean="0"/>
              <a:t> are expected to be thousands of times more cost effective</a:t>
            </a:r>
            <a:endParaRPr lang="en-US" dirty="0"/>
          </a:p>
        </p:txBody>
      </p:sp>
    </p:spTree>
    <p:extLst>
      <p:ext uri="{BB962C8B-B14F-4D97-AF65-F5344CB8AC3E}">
        <p14:creationId xmlns:p14="http://schemas.microsoft.com/office/powerpoint/2010/main" val="12236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4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500"/>
                                  </p:stCondLst>
                                  <p:childTnLst>
                                    <p:set>
                                      <p:cBhvr>
                                        <p:cTn id="16" dur="1" fill="hold">
                                          <p:stCondLst>
                                            <p:cond delay="0"/>
                                          </p:stCondLst>
                                        </p:cTn>
                                        <p:tgtEl>
                                          <p:spTgt spid="204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Smart Contracts and Smart Assets</a:t>
            </a:r>
            <a:endParaRPr lang="en-GB" dirty="0"/>
          </a:p>
        </p:txBody>
      </p:sp>
      <p:sp>
        <p:nvSpPr>
          <p:cNvPr id="5" name="Text Placeholder 1"/>
          <p:cNvSpPr>
            <a:spLocks noGrp="1"/>
          </p:cNvSpPr>
          <p:nvPr>
            <p:ph type="body" sz="quarter" idx="11"/>
          </p:nvPr>
        </p:nvSpPr>
        <p:spPr>
          <a:xfrm>
            <a:off x="252275" y="1207587"/>
            <a:ext cx="7911064" cy="3655961"/>
          </a:xfrm>
        </p:spPr>
        <p:txBody>
          <a:bodyPr/>
          <a:lstStyle/>
          <a:p>
            <a:r>
              <a:rPr lang="en-US" dirty="0" smtClean="0"/>
              <a:t>Piece of business logic codified into programming language – “</a:t>
            </a:r>
            <a:r>
              <a:rPr lang="en-US" dirty="0" err="1" smtClean="0"/>
              <a:t>Dapp</a:t>
            </a:r>
            <a:r>
              <a:rPr lang="en-US" dirty="0" smtClean="0"/>
              <a:t>”</a:t>
            </a:r>
          </a:p>
          <a:p>
            <a:r>
              <a:rPr lang="en-US" dirty="0" smtClean="0"/>
              <a:t>Coupled with a blockchain transaction</a:t>
            </a:r>
          </a:p>
          <a:p>
            <a:r>
              <a:rPr lang="en-US" dirty="0" smtClean="0"/>
              <a:t>Participates to the verification of the transaction</a:t>
            </a:r>
          </a:p>
          <a:p>
            <a:pPr lvl="1"/>
            <a:r>
              <a:rPr lang="en-US" dirty="0" smtClean="0"/>
              <a:t>Digitally facilitates, verify, or enforce negotiation or performance of a contract</a:t>
            </a:r>
          </a:p>
          <a:p>
            <a:pPr lvl="1"/>
            <a:r>
              <a:rPr lang="en-US" dirty="0" smtClean="0"/>
              <a:t>The </a:t>
            </a:r>
            <a:r>
              <a:rPr lang="en-US" dirty="0"/>
              <a:t>contract must be executed for the transaction to </a:t>
            </a:r>
            <a:r>
              <a:rPr lang="en-US" dirty="0" smtClean="0"/>
              <a:t>complete</a:t>
            </a:r>
          </a:p>
          <a:p>
            <a:pPr lvl="1"/>
            <a:r>
              <a:rPr lang="en-US" dirty="0" smtClean="0"/>
              <a:t>Allows for parties to include provisions on how funds are released</a:t>
            </a:r>
          </a:p>
          <a:p>
            <a:pPr lvl="1"/>
            <a:r>
              <a:rPr lang="en-US" dirty="0" smtClean="0"/>
              <a:t>Has usually a UX that emulate the logic of contractual clauses</a:t>
            </a:r>
          </a:p>
          <a:p>
            <a:r>
              <a:rPr lang="en-GB" dirty="0" smtClean="0"/>
              <a:t>The idea is that many </a:t>
            </a:r>
            <a:r>
              <a:rPr lang="en-GB" dirty="0"/>
              <a:t>kinds of contractual clauses may </a:t>
            </a:r>
            <a:r>
              <a:rPr lang="en-GB" dirty="0" smtClean="0"/>
              <a:t>be </a:t>
            </a:r>
            <a:r>
              <a:rPr lang="en-GB" dirty="0"/>
              <a:t>made partially or fully </a:t>
            </a:r>
            <a:r>
              <a:rPr lang="en-GB" dirty="0" smtClean="0"/>
              <a:t>self-executing and/or self-enforcing</a:t>
            </a:r>
          </a:p>
          <a:p>
            <a:r>
              <a:rPr lang="en-US" dirty="0" smtClean="0"/>
              <a:t>Aim to be more secure than traditional contracts and reduce costs</a:t>
            </a:r>
          </a:p>
          <a:p>
            <a:r>
              <a:rPr lang="en-US" dirty="0" smtClean="0"/>
              <a:t>Smart Assets are digital properties</a:t>
            </a:r>
          </a:p>
        </p:txBody>
      </p:sp>
    </p:spTree>
    <p:extLst>
      <p:ext uri="{BB962C8B-B14F-4D97-AF65-F5344CB8AC3E}">
        <p14:creationId xmlns:p14="http://schemas.microsoft.com/office/powerpoint/2010/main" val="77953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5">
                                            <p:txEl>
                                              <p:pRg st="3" end="3"/>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1000"/>
                                  </p:stCondLst>
                                  <p:childTnLst>
                                    <p:set>
                                      <p:cBhvr>
                                        <p:cTn id="23" dur="1" fill="hold">
                                          <p:stCondLst>
                                            <p:cond delay="0"/>
                                          </p:stCondLst>
                                        </p:cTn>
                                        <p:tgtEl>
                                          <p:spTgt spid="5">
                                            <p:txEl>
                                              <p:pRg st="5" end="5"/>
                                            </p:txEl>
                                          </p:spTgt>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100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What </a:t>
            </a:r>
            <a:r>
              <a:rPr lang="en-GB" dirty="0"/>
              <a:t>is blockchain and why is it important?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does the technology landscape look like, and how does blockchain change the way industry and commerce operate?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is the next phase of blockchain evolution?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steps should a CIO or business leader take to prepare for a blockchain future</a:t>
            </a:r>
            <a:r>
              <a:rPr lang="en-GB" dirty="0" smtClean="0"/>
              <a:t>?</a:t>
            </a:r>
            <a:endParaRPr lang="en-GB" dirty="0"/>
          </a:p>
        </p:txBody>
      </p:sp>
      <p:sp>
        <p:nvSpPr>
          <p:cNvPr id="3" name="Text Placeholder 2"/>
          <p:cNvSpPr>
            <a:spLocks noGrp="1"/>
          </p:cNvSpPr>
          <p:nvPr>
            <p:ph type="body" sz="quarter" idx="12"/>
          </p:nvPr>
        </p:nvSpPr>
        <p:spPr/>
        <p:txBody>
          <a:bodyPr/>
          <a:lstStyle/>
          <a:p>
            <a:r>
              <a:rPr lang="en-GB" dirty="0" smtClean="0"/>
              <a:t>Key questions</a:t>
            </a:r>
            <a:endParaRPr lang="en-GB" dirty="0"/>
          </a:p>
        </p:txBody>
      </p:sp>
    </p:spTree>
    <p:custDataLst>
      <p:tags r:id="rId1"/>
    </p:custDataLst>
    <p:extLst>
      <p:ext uri="{BB962C8B-B14F-4D97-AF65-F5344CB8AC3E}">
        <p14:creationId xmlns:p14="http://schemas.microsoft.com/office/powerpoint/2010/main" val="78322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5287" y="1101571"/>
            <a:ext cx="7871791" cy="3516813"/>
          </a:xfrm>
        </p:spPr>
        <p:txBody>
          <a:bodyPr/>
          <a:lstStyle/>
          <a:p>
            <a:r>
              <a:rPr lang="en-US" dirty="0" smtClean="0"/>
              <a:t>Different uses of blockchains and different use cases require different consensus mechanisms</a:t>
            </a:r>
          </a:p>
          <a:p>
            <a:r>
              <a:rPr lang="en-US" dirty="0" smtClean="0"/>
              <a:t>Some want to address ASIC resistance, other resistance to centralization, other wants the proof to be delegated off-blockchain, others to address scalability and performance, etc.</a:t>
            </a:r>
          </a:p>
          <a:p>
            <a:pPr lvl="1"/>
            <a:r>
              <a:rPr lang="en-US" dirty="0"/>
              <a:t>Proof of Elapsed Time (</a:t>
            </a:r>
            <a:r>
              <a:rPr lang="en-US" dirty="0" err="1"/>
              <a:t>PoET</a:t>
            </a:r>
            <a:r>
              <a:rPr lang="en-US" dirty="0"/>
              <a:t>) </a:t>
            </a:r>
            <a:r>
              <a:rPr lang="en-US" dirty="0" smtClean="0"/>
              <a:t>= by Intel, used by </a:t>
            </a:r>
            <a:r>
              <a:rPr lang="en-US" dirty="0"/>
              <a:t>Hyperledger </a:t>
            </a:r>
            <a:r>
              <a:rPr lang="en-US" dirty="0" err="1" smtClean="0"/>
              <a:t>Sawtooth</a:t>
            </a:r>
            <a:endParaRPr lang="en-US" dirty="0" smtClean="0"/>
          </a:p>
          <a:p>
            <a:pPr lvl="1"/>
            <a:r>
              <a:rPr lang="en-US" dirty="0"/>
              <a:t>Delegated Proof of Stake (</a:t>
            </a:r>
            <a:r>
              <a:rPr lang="en-US" dirty="0" err="1"/>
              <a:t>DPoS</a:t>
            </a:r>
            <a:r>
              <a:rPr lang="en-US" dirty="0" smtClean="0"/>
              <a:t>) = faster version of </a:t>
            </a:r>
            <a:r>
              <a:rPr lang="en-US" dirty="0" err="1" smtClean="0"/>
              <a:t>PoS</a:t>
            </a:r>
            <a:r>
              <a:rPr lang="en-US" dirty="0" smtClean="0"/>
              <a:t> using delegates</a:t>
            </a:r>
          </a:p>
          <a:p>
            <a:pPr lvl="1"/>
            <a:r>
              <a:rPr lang="en-US" dirty="0"/>
              <a:t>Proof of </a:t>
            </a:r>
            <a:r>
              <a:rPr lang="en-US" dirty="0" smtClean="0"/>
              <a:t>Burn (</a:t>
            </a:r>
            <a:r>
              <a:rPr lang="en-US" dirty="0" err="1" smtClean="0"/>
              <a:t>PoB</a:t>
            </a:r>
            <a:r>
              <a:rPr lang="en-US" dirty="0" smtClean="0"/>
              <a:t>) = burn some tokens to get the chance to vote</a:t>
            </a:r>
            <a:endParaRPr lang="en-US" dirty="0"/>
          </a:p>
          <a:p>
            <a:pPr lvl="1"/>
            <a:r>
              <a:rPr lang="en-US" dirty="0"/>
              <a:t>Proof of </a:t>
            </a:r>
            <a:r>
              <a:rPr lang="en-US" dirty="0" smtClean="0"/>
              <a:t>Authority (</a:t>
            </a:r>
            <a:r>
              <a:rPr lang="en-US" dirty="0" err="1" smtClean="0"/>
              <a:t>PoA</a:t>
            </a:r>
            <a:r>
              <a:rPr lang="en-US" dirty="0" smtClean="0"/>
              <a:t>) = validators stake their reputation in the network</a:t>
            </a:r>
          </a:p>
          <a:p>
            <a:pPr lvl="1"/>
            <a:r>
              <a:rPr lang="en-US" dirty="0"/>
              <a:t>Practical Byzantine fault-tolerant (PBFT) </a:t>
            </a:r>
            <a:r>
              <a:rPr lang="en-US" dirty="0" smtClean="0"/>
              <a:t>= low latency version of BFT</a:t>
            </a:r>
          </a:p>
          <a:p>
            <a:pPr lvl="1"/>
            <a:r>
              <a:rPr lang="en-GB" dirty="0"/>
              <a:t>Byzantine Altruistic Rational </a:t>
            </a:r>
            <a:r>
              <a:rPr lang="en-GB" dirty="0" smtClean="0"/>
              <a:t>(BAR) = assumes rational adversaries</a:t>
            </a:r>
          </a:p>
          <a:p>
            <a:pPr lvl="1"/>
            <a:r>
              <a:rPr lang="en-GB" dirty="0" smtClean="0"/>
              <a:t>several others….</a:t>
            </a:r>
            <a:endParaRPr lang="en-US" dirty="0"/>
          </a:p>
        </p:txBody>
      </p:sp>
      <p:sp>
        <p:nvSpPr>
          <p:cNvPr id="3" name="Text Placeholder 2"/>
          <p:cNvSpPr>
            <a:spLocks noGrp="1"/>
          </p:cNvSpPr>
          <p:nvPr>
            <p:ph type="body" sz="quarter" idx="12"/>
          </p:nvPr>
        </p:nvSpPr>
        <p:spPr/>
        <p:txBody>
          <a:bodyPr/>
          <a:lstStyle/>
          <a:p>
            <a:r>
              <a:rPr lang="en-US" dirty="0" smtClean="0"/>
              <a:t>Other Consensus Mechanism</a:t>
            </a:r>
            <a:endParaRPr lang="en-US" dirty="0"/>
          </a:p>
        </p:txBody>
      </p:sp>
    </p:spTree>
    <p:extLst>
      <p:ext uri="{BB962C8B-B14F-4D97-AF65-F5344CB8AC3E}">
        <p14:creationId xmlns:p14="http://schemas.microsoft.com/office/powerpoint/2010/main" val="127208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par>
                          <p:cTn id="23" fill="hold">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2">
                                            <p:txEl>
                                              <p:pRg st="6" end="6"/>
                                            </p:txEl>
                                          </p:spTgt>
                                        </p:tgtEl>
                                        <p:attrNameLst>
                                          <p:attrName>style.visibility</p:attrName>
                                        </p:attrNameLst>
                                      </p:cBhvr>
                                      <p:to>
                                        <p:strVal val="visible"/>
                                      </p:to>
                                    </p:set>
                                  </p:childTnLst>
                                </p:cTn>
                              </p:par>
                            </p:childTnLst>
                          </p:cTn>
                        </p:par>
                        <p:par>
                          <p:cTn id="26" fill="hold">
                            <p:stCondLst>
                              <p:cond delay="5000"/>
                            </p:stCondLst>
                            <p:childTnLst>
                              <p:par>
                                <p:cTn id="27" presetID="1" presetClass="entr" presetSubtype="0" fill="hold" grpId="0" nodeType="afterEffect">
                                  <p:stCondLst>
                                    <p:cond delay="100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par>
                          <p:cTn id="29" fill="hold">
                            <p:stCondLst>
                              <p:cond delay="6000"/>
                            </p:stCondLst>
                            <p:childTnLst>
                              <p:par>
                                <p:cTn id="30" presetID="1" presetClass="entr" presetSubtype="0" fill="hold" grpId="0" nodeType="afterEffect">
                                  <p:stCondLst>
                                    <p:cond delay="1000"/>
                                  </p:stCondLst>
                                  <p:childTnLst>
                                    <p:set>
                                      <p:cBhvr>
                                        <p:cTn id="31"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Security Concerns of Smart Contracts/Assets</a:t>
            </a:r>
            <a:endParaRPr lang="en-GB" dirty="0"/>
          </a:p>
        </p:txBody>
      </p:sp>
      <p:sp>
        <p:nvSpPr>
          <p:cNvPr id="5" name="Text Placeholder 1"/>
          <p:cNvSpPr>
            <a:spLocks noGrp="1"/>
          </p:cNvSpPr>
          <p:nvPr>
            <p:ph type="body" sz="quarter" idx="11"/>
          </p:nvPr>
        </p:nvSpPr>
        <p:spPr>
          <a:xfrm>
            <a:off x="93251" y="1207587"/>
            <a:ext cx="7646021" cy="3655961"/>
          </a:xfrm>
        </p:spPr>
        <p:txBody>
          <a:bodyPr/>
          <a:lstStyle/>
          <a:p>
            <a:r>
              <a:rPr lang="en-US" dirty="0" smtClean="0"/>
              <a:t>They are software (often DevOps), and therefore contain flaws</a:t>
            </a:r>
          </a:p>
          <a:p>
            <a:pPr lvl="1"/>
            <a:r>
              <a:rPr lang="en-US" dirty="0"/>
              <a:t>bitcoin addresses it by reducing the capability of the language</a:t>
            </a:r>
          </a:p>
          <a:p>
            <a:pPr lvl="1"/>
            <a:r>
              <a:rPr lang="en-US" dirty="0"/>
              <a:t>Ethereum has several issues </a:t>
            </a:r>
            <a:r>
              <a:rPr lang="en-US" dirty="0" smtClean="0"/>
              <a:t>in the language – insecure constructs, ambiguity</a:t>
            </a:r>
            <a:r>
              <a:rPr lang="en-US" dirty="0"/>
              <a:t>, compiler </a:t>
            </a:r>
            <a:r>
              <a:rPr lang="en-US" dirty="0" smtClean="0"/>
              <a:t>bugs, VM </a:t>
            </a:r>
            <a:r>
              <a:rPr lang="en-US" dirty="0"/>
              <a:t>bugs, </a:t>
            </a:r>
            <a:r>
              <a:rPr lang="en-US" dirty="0" smtClean="0"/>
              <a:t>attacks on the network</a:t>
            </a:r>
          </a:p>
          <a:p>
            <a:pPr lvl="1"/>
            <a:r>
              <a:rPr lang="en-US" dirty="0" smtClean="0"/>
              <a:t>Also, Ethereum has no clear vulnerability documentation</a:t>
            </a:r>
            <a:endParaRPr lang="en-US" dirty="0"/>
          </a:p>
          <a:p>
            <a:r>
              <a:rPr lang="en-US" dirty="0" smtClean="0"/>
              <a:t>Flaws in a blockchain have serious repercussions</a:t>
            </a:r>
          </a:p>
          <a:p>
            <a:pPr lvl="1"/>
            <a:r>
              <a:rPr lang="en-US" dirty="0" smtClean="0"/>
              <a:t>fraudulent transaction are difficult to detect, and cannot be easily rolled back</a:t>
            </a:r>
          </a:p>
          <a:p>
            <a:pPr lvl="1"/>
            <a:r>
              <a:rPr lang="en-US" dirty="0"/>
              <a:t>“immutability of the blockchain” implies “immutability of the bugs</a:t>
            </a:r>
            <a:r>
              <a:rPr lang="en-US" dirty="0" smtClean="0"/>
              <a:t>”</a:t>
            </a:r>
          </a:p>
          <a:p>
            <a:r>
              <a:rPr lang="en-GB" dirty="0" smtClean="0">
                <a:solidFill>
                  <a:schemeClr val="tx1"/>
                </a:solidFill>
              </a:rPr>
              <a:t>Expand current </a:t>
            </a:r>
            <a:r>
              <a:rPr lang="en-GB" dirty="0">
                <a:solidFill>
                  <a:schemeClr val="tx1"/>
                </a:solidFill>
              </a:rPr>
              <a:t>security assurance regime to include smart contracts and </a:t>
            </a:r>
            <a:r>
              <a:rPr lang="en-GB" dirty="0" smtClean="0">
                <a:solidFill>
                  <a:schemeClr val="tx1"/>
                </a:solidFill>
              </a:rPr>
              <a:t>assets</a:t>
            </a:r>
          </a:p>
          <a:p>
            <a:r>
              <a:rPr lang="en-GB" dirty="0" smtClean="0">
                <a:solidFill>
                  <a:schemeClr val="tx1"/>
                </a:solidFill>
              </a:rPr>
              <a:t>Accept </a:t>
            </a:r>
            <a:r>
              <a:rPr lang="en-GB" dirty="0">
                <a:solidFill>
                  <a:schemeClr val="tx1"/>
                </a:solidFill>
              </a:rPr>
              <a:t>the risk of asymptotic failure within organizational tolerance</a:t>
            </a:r>
            <a:endParaRPr lang="en-US" dirty="0" smtClean="0"/>
          </a:p>
          <a:p>
            <a:endParaRPr lang="en-US" dirty="0"/>
          </a:p>
        </p:txBody>
      </p:sp>
    </p:spTree>
    <p:extLst>
      <p:ext uri="{BB962C8B-B14F-4D97-AF65-F5344CB8AC3E}">
        <p14:creationId xmlns:p14="http://schemas.microsoft.com/office/powerpoint/2010/main" val="2624258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Hyperledger</a:t>
            </a:r>
            <a:endParaRPr lang="en-US" dirty="0"/>
          </a:p>
        </p:txBody>
      </p:sp>
      <p:pic>
        <p:nvPicPr>
          <p:cNvPr id="7172" name="Picture 4" descr="Image result for hyperledger reference archite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63958" y="1250674"/>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5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45774" y="1207587"/>
            <a:ext cx="8057321" cy="3516813"/>
          </a:xfrm>
        </p:spPr>
        <p:txBody>
          <a:bodyPr/>
          <a:lstStyle/>
          <a:p>
            <a:r>
              <a:rPr lang="en-US" dirty="0" smtClean="0"/>
              <a:t>An </a:t>
            </a:r>
            <a:r>
              <a:rPr lang="en-US" dirty="0"/>
              <a:t>umbrella project of open source blockchains and related </a:t>
            </a:r>
            <a:r>
              <a:rPr lang="en-US" dirty="0" smtClean="0"/>
              <a:t>tools</a:t>
            </a:r>
          </a:p>
          <a:p>
            <a:r>
              <a:rPr lang="en-US" dirty="0" smtClean="0"/>
              <a:t>Built by the Linux Foundation on IBM/Intel blockchain projects</a:t>
            </a:r>
          </a:p>
          <a:p>
            <a:pPr lvl="1"/>
            <a:r>
              <a:rPr lang="en-US" dirty="0" smtClean="0"/>
              <a:t>More than 100 members</a:t>
            </a:r>
          </a:p>
          <a:p>
            <a:r>
              <a:rPr lang="en-US" dirty="0" smtClean="0"/>
              <a:t>Deliberate choice of not having a coin/value token</a:t>
            </a:r>
          </a:p>
          <a:p>
            <a:r>
              <a:rPr lang="en-US" dirty="0" smtClean="0"/>
              <a:t>Composed of several platforms</a:t>
            </a:r>
          </a:p>
          <a:p>
            <a:pPr lvl="1"/>
            <a:r>
              <a:rPr lang="en-US" dirty="0"/>
              <a:t>Fabric: </a:t>
            </a:r>
            <a:r>
              <a:rPr lang="en-US" dirty="0" smtClean="0"/>
              <a:t>IBM’s </a:t>
            </a:r>
            <a:r>
              <a:rPr lang="en-US" dirty="0"/>
              <a:t>blockchain design and </a:t>
            </a:r>
            <a:r>
              <a:rPr lang="en-US" dirty="0" smtClean="0"/>
              <a:t>architecture</a:t>
            </a:r>
            <a:endParaRPr lang="en-US" dirty="0"/>
          </a:p>
          <a:p>
            <a:pPr lvl="1"/>
            <a:r>
              <a:rPr lang="en-US" dirty="0" err="1"/>
              <a:t>Sawtooth</a:t>
            </a:r>
            <a:r>
              <a:rPr lang="en-US" dirty="0"/>
              <a:t>: </a:t>
            </a:r>
            <a:r>
              <a:rPr lang="en-US" dirty="0" smtClean="0"/>
              <a:t>Intel blockchain, implements Proof of Elapsed Time (</a:t>
            </a:r>
            <a:r>
              <a:rPr lang="en-US" dirty="0" err="1" smtClean="0"/>
              <a:t>PoeT</a:t>
            </a:r>
            <a:r>
              <a:rPr lang="en-US" dirty="0" smtClean="0"/>
              <a:t>)</a:t>
            </a:r>
            <a:endParaRPr lang="en-US" dirty="0"/>
          </a:p>
          <a:p>
            <a:pPr lvl="1"/>
            <a:r>
              <a:rPr lang="en-US" dirty="0" err="1"/>
              <a:t>Iroha</a:t>
            </a:r>
            <a:r>
              <a:rPr lang="en-US" dirty="0"/>
              <a:t>: </a:t>
            </a:r>
            <a:r>
              <a:rPr lang="en-US" dirty="0" err="1" smtClean="0"/>
              <a:t>Soramitsu</a:t>
            </a:r>
            <a:r>
              <a:rPr lang="en-US" dirty="0" smtClean="0"/>
              <a:t> </a:t>
            </a:r>
            <a:r>
              <a:rPr lang="en-US" dirty="0" err="1" smtClean="0"/>
              <a:t>Iroha’s</a:t>
            </a:r>
            <a:r>
              <a:rPr lang="en-US" dirty="0" smtClean="0"/>
              <a:t> blockchain, used by two </a:t>
            </a:r>
            <a:r>
              <a:rPr lang="en-US" dirty="0" err="1" smtClean="0"/>
              <a:t>Japanes</a:t>
            </a:r>
            <a:r>
              <a:rPr lang="en-US" dirty="0" smtClean="0"/>
              <a:t> companies</a:t>
            </a:r>
          </a:p>
          <a:p>
            <a:pPr lvl="1"/>
            <a:r>
              <a:rPr lang="en-US" dirty="0"/>
              <a:t>Burrow: </a:t>
            </a:r>
            <a:r>
              <a:rPr lang="en-US" dirty="0" smtClean="0"/>
              <a:t>smart </a:t>
            </a:r>
            <a:r>
              <a:rPr lang="en-US" dirty="0"/>
              <a:t>contract machine along the specification of </a:t>
            </a:r>
            <a:r>
              <a:rPr lang="en-US" dirty="0" smtClean="0"/>
              <a:t>Ethereum</a:t>
            </a:r>
          </a:p>
          <a:p>
            <a:r>
              <a:rPr lang="en-US" dirty="0" smtClean="0"/>
              <a:t>Tooling is available</a:t>
            </a:r>
          </a:p>
          <a:p>
            <a:r>
              <a:rPr lang="en-US" dirty="0" smtClean="0"/>
              <a:t>Implemented in several </a:t>
            </a:r>
            <a:r>
              <a:rPr lang="en-US" dirty="0" err="1" smtClean="0"/>
              <a:t>PoCs</a:t>
            </a:r>
            <a:r>
              <a:rPr lang="en-US" dirty="0" smtClean="0"/>
              <a:t> where use cases are not monetary</a:t>
            </a:r>
            <a:endParaRPr lang="en-US" dirty="0"/>
          </a:p>
        </p:txBody>
      </p:sp>
      <p:sp>
        <p:nvSpPr>
          <p:cNvPr id="3" name="Text Placeholder 2"/>
          <p:cNvSpPr>
            <a:spLocks noGrp="1"/>
          </p:cNvSpPr>
          <p:nvPr>
            <p:ph type="body" sz="quarter" idx="12"/>
          </p:nvPr>
        </p:nvSpPr>
        <p:spPr/>
        <p:txBody>
          <a:bodyPr/>
          <a:lstStyle/>
          <a:p>
            <a:r>
              <a:rPr lang="en-US" dirty="0" smtClean="0"/>
              <a:t>What is Hyperledger?</a:t>
            </a:r>
            <a:endParaRPr lang="en-US" dirty="0"/>
          </a:p>
        </p:txBody>
      </p:sp>
    </p:spTree>
    <p:extLst>
      <p:ext uri="{BB962C8B-B14F-4D97-AF65-F5344CB8AC3E}">
        <p14:creationId xmlns:p14="http://schemas.microsoft.com/office/powerpoint/2010/main" val="2389959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1.8|162.4|92.2|1.6|76.2|31.4|106.6|60.4"/>
</p:tagLst>
</file>

<file path=ppt/tags/tag11.xml><?xml version="1.0" encoding="utf-8"?>
<p:tagLst xmlns:a="http://schemas.openxmlformats.org/drawingml/2006/main" xmlns:r="http://schemas.openxmlformats.org/officeDocument/2006/relationships" xmlns:p="http://schemas.openxmlformats.org/presentationml/2006/main">
  <p:tag name="TIMING" val="|7.2|78.3|123.7|64.2|101.4"/>
</p:tagLst>
</file>

<file path=ppt/tags/tag12.xml><?xml version="1.0" encoding="utf-8"?>
<p:tagLst xmlns:a="http://schemas.openxmlformats.org/drawingml/2006/main" xmlns:r="http://schemas.openxmlformats.org/officeDocument/2006/relationships" xmlns:p="http://schemas.openxmlformats.org/presentationml/2006/main">
  <p:tag name="TIMING" val="|2|8.6|9.5|9.3"/>
</p:tagLst>
</file>

<file path=ppt/tags/tag13.xml><?xml version="1.0" encoding="utf-8"?>
<p:tagLst xmlns:a="http://schemas.openxmlformats.org/drawingml/2006/main" xmlns:r="http://schemas.openxmlformats.org/officeDocument/2006/relationships" xmlns:p="http://schemas.openxmlformats.org/presentationml/2006/main">
  <p:tag name="TIMING" val="|2|12.9|13.9|24.8|10.5|11.2|13.2"/>
</p:tagLst>
</file>

<file path=ppt/tags/tag14.xml><?xml version="1.0" encoding="utf-8"?>
<p:tagLst xmlns:a="http://schemas.openxmlformats.org/drawingml/2006/main" xmlns:r="http://schemas.openxmlformats.org/officeDocument/2006/relationships" xmlns:p="http://schemas.openxmlformats.org/presentationml/2006/main">
  <p:tag name="TIMING" val="|1.9|11.3|29|10.9|20.6"/>
</p:tagLst>
</file>

<file path=ppt/tags/tag15.xml><?xml version="1.0" encoding="utf-8"?>
<p:tagLst xmlns:a="http://schemas.openxmlformats.org/drawingml/2006/main" xmlns:r="http://schemas.openxmlformats.org/officeDocument/2006/relationships" xmlns:p="http://schemas.openxmlformats.org/presentationml/2006/main">
  <p:tag name="TIMING" val="|12.5|7.8|22|10.7|7.9|60.4|25.1|38.3"/>
</p:tagLst>
</file>

<file path=ppt/tags/tag16.xml><?xml version="1.0" encoding="utf-8"?>
<p:tagLst xmlns:a="http://schemas.openxmlformats.org/drawingml/2006/main" xmlns:r="http://schemas.openxmlformats.org/officeDocument/2006/relationships" xmlns:p="http://schemas.openxmlformats.org/presentationml/2006/main">
  <p:tag name="TIMING" val="|2.6"/>
</p:tagLst>
</file>

<file path=ppt/tags/tag17.xml><?xml version="1.0" encoding="utf-8"?>
<p:tagLst xmlns:a="http://schemas.openxmlformats.org/drawingml/2006/main" xmlns:r="http://schemas.openxmlformats.org/officeDocument/2006/relationships" xmlns:p="http://schemas.openxmlformats.org/presentationml/2006/main">
  <p:tag name="TIMING" val="|24.3|18.4|17.8|30.3|7.6|6.9|40.1|3.6|10.8|3.6"/>
</p:tagLst>
</file>

<file path=ppt/tags/tag18.xml><?xml version="1.0" encoding="utf-8"?>
<p:tagLst xmlns:a="http://schemas.openxmlformats.org/drawingml/2006/main" xmlns:r="http://schemas.openxmlformats.org/officeDocument/2006/relationships" xmlns:p="http://schemas.openxmlformats.org/presentationml/2006/main">
  <p:tag name="TIMING" val="|58.8|11.2|2.7|1.9|2.3|9.4"/>
</p:tagLst>
</file>

<file path=ppt/tags/tag2.xml><?xml version="1.0" encoding="utf-8"?>
<p:tagLst xmlns:a="http://schemas.openxmlformats.org/drawingml/2006/main" xmlns:r="http://schemas.openxmlformats.org/officeDocument/2006/relationships" xmlns:p="http://schemas.openxmlformats.org/presentationml/2006/main">
  <p:tag name="TIMING" val="|0.1|0.2|0.2|0.2|0.3|1.3|0.4"/>
</p:tagLst>
</file>

<file path=ppt/tags/tag3.xml><?xml version="1.0" encoding="utf-8"?>
<p:tagLst xmlns:a="http://schemas.openxmlformats.org/drawingml/2006/main" xmlns:r="http://schemas.openxmlformats.org/officeDocument/2006/relationships" xmlns:p="http://schemas.openxmlformats.org/presentationml/2006/main">
  <p:tag name="TIMING" val="|1.3|2.2|1.6|1.6|1.6|2.5|8.4|0.8|2.4|3.1|2|4.5|3.8|1.7"/>
</p:tagLst>
</file>

<file path=ppt/tags/tag4.xml><?xml version="1.0" encoding="utf-8"?>
<p:tagLst xmlns:a="http://schemas.openxmlformats.org/drawingml/2006/main" xmlns:r="http://schemas.openxmlformats.org/officeDocument/2006/relationships" xmlns:p="http://schemas.openxmlformats.org/presentationml/2006/main">
  <p:tag name="TIMING" val="|4.3|23.6|9.1|5.6"/>
</p:tagLst>
</file>

<file path=ppt/tags/tag5.xml><?xml version="1.0" encoding="utf-8"?>
<p:tagLst xmlns:a="http://schemas.openxmlformats.org/drawingml/2006/main" xmlns:r="http://schemas.openxmlformats.org/officeDocument/2006/relationships" xmlns:p="http://schemas.openxmlformats.org/presentationml/2006/main">
  <p:tag name="TIMING" val="|0|0.2|0.2|0.2|0.1|0.2"/>
</p:tagLst>
</file>

<file path=ppt/tags/tag6.xml><?xml version="1.0" encoding="utf-8"?>
<p:tagLst xmlns:a="http://schemas.openxmlformats.org/drawingml/2006/main" xmlns:r="http://schemas.openxmlformats.org/officeDocument/2006/relationships" xmlns:p="http://schemas.openxmlformats.org/presentationml/2006/main">
  <p:tag name="TIMING" val="|11.8|51.4|50.2|35.9|67.6"/>
</p:tagLst>
</file>

<file path=ppt/tags/tag7.xml><?xml version="1.0" encoding="utf-8"?>
<p:tagLst xmlns:a="http://schemas.openxmlformats.org/drawingml/2006/main" xmlns:r="http://schemas.openxmlformats.org/officeDocument/2006/relationships" xmlns:p="http://schemas.openxmlformats.org/presentationml/2006/main">
  <p:tag name="TIMING" val="|3.2|14.7|4|4.9"/>
</p:tagLst>
</file>

<file path=ppt/tags/tag8.xml><?xml version="1.0" encoding="utf-8"?>
<p:tagLst xmlns:a="http://schemas.openxmlformats.org/drawingml/2006/main" xmlns:r="http://schemas.openxmlformats.org/officeDocument/2006/relationships" xmlns:p="http://schemas.openxmlformats.org/presentationml/2006/main">
  <p:tag name="TIMING" val="|3.3|24.9|19.5|25.2|19.1"/>
</p:tagLst>
</file>

<file path=ppt/tags/tag9.xml><?xml version="1.0" encoding="utf-8"?>
<p:tagLst xmlns:a="http://schemas.openxmlformats.org/drawingml/2006/main" xmlns:r="http://schemas.openxmlformats.org/officeDocument/2006/relationships" xmlns:p="http://schemas.openxmlformats.org/presentationml/2006/main">
  <p:tag name="TIMING" val="|7.6|2.6|17.1|24.7|7.5|1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4113</TotalTime>
  <Words>21145</Words>
  <Application>Microsoft Office PowerPoint</Application>
  <PresentationFormat>On-screen Show (16:9)</PresentationFormat>
  <Paragraphs>1555</Paragraphs>
  <Slides>93</Slides>
  <Notes>86</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Jakymaky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marco.ermini@gmail.com</dc:creator>
  <cp:lastModifiedBy>Marco Ermini</cp:lastModifiedBy>
  <cp:revision>866</cp:revision>
  <cp:lastPrinted>2018-10-29T21:36:20Z</cp:lastPrinted>
  <dcterms:created xsi:type="dcterms:W3CDTF">2013-11-04T17:01:48Z</dcterms:created>
  <dcterms:modified xsi:type="dcterms:W3CDTF">2018-11-01T09:36:21Z</dcterms:modified>
</cp:coreProperties>
</file>